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7"/>
  </p:notesMasterIdLst>
  <p:sldIdLst>
    <p:sldId id="263" r:id="rId5"/>
    <p:sldId id="270" r:id="rId6"/>
    <p:sldId id="265" r:id="rId7"/>
    <p:sldId id="264" r:id="rId8"/>
    <p:sldId id="324" r:id="rId9"/>
    <p:sldId id="325" r:id="rId10"/>
    <p:sldId id="326" r:id="rId11"/>
    <p:sldId id="275" r:id="rId12"/>
    <p:sldId id="297" r:id="rId13"/>
    <p:sldId id="299" r:id="rId14"/>
    <p:sldId id="307" r:id="rId15"/>
    <p:sldId id="308" r:id="rId16"/>
    <p:sldId id="309" r:id="rId17"/>
    <p:sldId id="310" r:id="rId18"/>
    <p:sldId id="311" r:id="rId19"/>
    <p:sldId id="312" r:id="rId20"/>
    <p:sldId id="314" r:id="rId21"/>
    <p:sldId id="315" r:id="rId22"/>
    <p:sldId id="316" r:id="rId23"/>
    <p:sldId id="318" r:id="rId24"/>
    <p:sldId id="319" r:id="rId25"/>
    <p:sldId id="320" r:id="rId26"/>
    <p:sldId id="322" r:id="rId27"/>
    <p:sldId id="323" r:id="rId28"/>
    <p:sldId id="284" r:id="rId29"/>
    <p:sldId id="285" r:id="rId30"/>
    <p:sldId id="282" r:id="rId31"/>
    <p:sldId id="290" r:id="rId32"/>
    <p:sldId id="283" r:id="rId33"/>
    <p:sldId id="281" r:id="rId34"/>
    <p:sldId id="268" r:id="rId35"/>
    <p:sldId id="30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882EBA-5DFB-4B9B-82B2-DA12C361281E}" v="105" dt="2023-08-22T13:52:31.275"/>
    <p1510:client id="{99B0431A-6D03-DBFA-3F6F-37C522B57BCB}" v="1" dt="2023-08-22T11:13:38.0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46" autoAdjust="0"/>
    <p:restoredTop sz="94970" autoAdjust="0"/>
  </p:normalViewPr>
  <p:slideViewPr>
    <p:cSldViewPr snapToGrid="0" snapToObjects="1">
      <p:cViewPr varScale="1">
        <p:scale>
          <a:sx n="111" d="100"/>
          <a:sy n="111" d="100"/>
        </p:scale>
        <p:origin x="68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Files\Meetings\Industry\FU7%20combined%20sex%20LCA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Files\Meetings\Industry\FU7%20combined%20sex%20LCA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Files\Meetings\Industry\FU7%20combined%20sex%20LCA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Files\Meetings\Industry\FU7%20combined%20sex%20LCA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69311215835619"/>
          <c:y val="0.17172276517993271"/>
          <c:w val="0.72130611855490812"/>
          <c:h val="0.64901103898886325"/>
        </c:manualLayout>
      </c:layout>
      <c:scatterChart>
        <c:scatterStyle val="lineMarker"/>
        <c:varyColors val="0"/>
        <c:ser>
          <c:idx val="0"/>
          <c:order val="1"/>
          <c:tx>
            <c:v>fit</c:v>
          </c:tx>
          <c:spPr>
            <a:ln w="25400">
              <a:solidFill>
                <a:schemeClr val="tx1"/>
              </a:solidFill>
              <a:prstDash val="solid"/>
            </a:ln>
          </c:spPr>
          <c:marker>
            <c:symbol val="none"/>
          </c:marker>
          <c:xVal>
            <c:numRef>
              <c:f>'2008-2010 separable LCA'!$C$12:$C$43</c:f>
              <c:numCache>
                <c:formatCode>General</c:formatCode>
                <c:ptCount val="32"/>
                <c:pt idx="0">
                  <c:v>10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44</c:v>
                </c:pt>
                <c:pt idx="18">
                  <c:v>46</c:v>
                </c:pt>
                <c:pt idx="19">
                  <c:v>48</c:v>
                </c:pt>
                <c:pt idx="20">
                  <c:v>50</c:v>
                </c:pt>
                <c:pt idx="21">
                  <c:v>52</c:v>
                </c:pt>
                <c:pt idx="22">
                  <c:v>54</c:v>
                </c:pt>
                <c:pt idx="23">
                  <c:v>56</c:v>
                </c:pt>
                <c:pt idx="24">
                  <c:v>58</c:v>
                </c:pt>
                <c:pt idx="25">
                  <c:v>60</c:v>
                </c:pt>
                <c:pt idx="26">
                  <c:v>62</c:v>
                </c:pt>
                <c:pt idx="27">
                  <c:v>64</c:v>
                </c:pt>
                <c:pt idx="28">
                  <c:v>66</c:v>
                </c:pt>
                <c:pt idx="29">
                  <c:v>68</c:v>
                </c:pt>
                <c:pt idx="30">
                  <c:v>70</c:v>
                </c:pt>
                <c:pt idx="31">
                  <c:v>0</c:v>
                </c:pt>
              </c:numCache>
            </c:numRef>
          </c:xVal>
          <c:yVal>
            <c:numRef>
              <c:f>'2008-2010 separable LCA'!$O$12:$O$43</c:f>
              <c:numCache>
                <c:formatCode>0</c:formatCode>
                <c:ptCount val="32"/>
                <c:pt idx="0">
                  <c:v>2.9728675234739397</c:v>
                </c:pt>
                <c:pt idx="1">
                  <c:v>7.3361764675184462</c:v>
                </c:pt>
                <c:pt idx="2">
                  <c:v>18.078622333573087</c:v>
                </c:pt>
                <c:pt idx="3">
                  <c:v>44.473499491413016</c:v>
                </c:pt>
                <c:pt idx="4">
                  <c:v>109.12518427683872</c:v>
                </c:pt>
                <c:pt idx="5">
                  <c:v>266.56488087255974</c:v>
                </c:pt>
                <c:pt idx="6">
                  <c:v>645.21054207237955</c:v>
                </c:pt>
                <c:pt idx="7">
                  <c:v>1529.9326583943432</c:v>
                </c:pt>
                <c:pt idx="8">
                  <c:v>6047.482358981285</c:v>
                </c:pt>
                <c:pt idx="9">
                  <c:v>11814.760146190025</c:v>
                </c:pt>
                <c:pt idx="10">
                  <c:v>18676.908149756229</c:v>
                </c:pt>
                <c:pt idx="11">
                  <c:v>22032.256268661262</c:v>
                </c:pt>
                <c:pt idx="12">
                  <c:v>19490.175535458191</c:v>
                </c:pt>
                <c:pt idx="13">
                  <c:v>13939.862741694811</c:v>
                </c:pt>
                <c:pt idx="14">
                  <c:v>8662.2844890729066</c:v>
                </c:pt>
                <c:pt idx="15">
                  <c:v>4850.1238931133976</c:v>
                </c:pt>
                <c:pt idx="16">
                  <c:v>2462.6030643749782</c:v>
                </c:pt>
                <c:pt idx="17">
                  <c:v>1117.7336334820232</c:v>
                </c:pt>
                <c:pt idx="18">
                  <c:v>438.7430723475382</c:v>
                </c:pt>
                <c:pt idx="19">
                  <c:v>140.34544748647033</c:v>
                </c:pt>
                <c:pt idx="20">
                  <c:v>32.786114591327532</c:v>
                </c:pt>
                <c:pt idx="21">
                  <c:v>4.4520825067639516</c:v>
                </c:pt>
                <c:pt idx="22">
                  <c:v>0.19552406384992757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BD5-4B34-80D6-C4CD2550CF25}"/>
            </c:ext>
          </c:extLst>
        </c:ser>
        <c:ser>
          <c:idx val="1"/>
          <c:order val="0"/>
          <c:tx>
            <c:v>fit</c:v>
          </c:tx>
          <c:spPr>
            <a:ln w="25400">
              <a:solidFill>
                <a:schemeClr val="tx1"/>
              </a:solidFill>
              <a:prstDash val="solid"/>
            </a:ln>
          </c:spPr>
          <c:marker>
            <c:symbol val="none"/>
          </c:marker>
          <c:xVal>
            <c:numRef>
              <c:f>'2008-2010 separable LCA'!$C$12:$C$43</c:f>
              <c:numCache>
                <c:formatCode>General</c:formatCode>
                <c:ptCount val="32"/>
                <c:pt idx="0">
                  <c:v>10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44</c:v>
                </c:pt>
                <c:pt idx="18">
                  <c:v>46</c:v>
                </c:pt>
                <c:pt idx="19">
                  <c:v>48</c:v>
                </c:pt>
                <c:pt idx="20">
                  <c:v>50</c:v>
                </c:pt>
                <c:pt idx="21">
                  <c:v>52</c:v>
                </c:pt>
                <c:pt idx="22">
                  <c:v>54</c:v>
                </c:pt>
                <c:pt idx="23">
                  <c:v>56</c:v>
                </c:pt>
                <c:pt idx="24">
                  <c:v>58</c:v>
                </c:pt>
                <c:pt idx="25">
                  <c:v>60</c:v>
                </c:pt>
                <c:pt idx="26">
                  <c:v>62</c:v>
                </c:pt>
                <c:pt idx="27">
                  <c:v>64</c:v>
                </c:pt>
                <c:pt idx="28">
                  <c:v>66</c:v>
                </c:pt>
                <c:pt idx="29">
                  <c:v>68</c:v>
                </c:pt>
                <c:pt idx="30">
                  <c:v>70</c:v>
                </c:pt>
                <c:pt idx="31">
                  <c:v>0</c:v>
                </c:pt>
              </c:numCache>
            </c:numRef>
          </c:xVal>
          <c:yVal>
            <c:numRef>
              <c:f>'2008-2010 separable LCA'!$O$12:$O$43</c:f>
              <c:numCache>
                <c:formatCode>0</c:formatCode>
                <c:ptCount val="32"/>
                <c:pt idx="0">
                  <c:v>2.9728675234739397</c:v>
                </c:pt>
                <c:pt idx="1">
                  <c:v>7.3361764675184462</c:v>
                </c:pt>
                <c:pt idx="2">
                  <c:v>18.078622333573087</c:v>
                </c:pt>
                <c:pt idx="3">
                  <c:v>44.473499491413016</c:v>
                </c:pt>
                <c:pt idx="4">
                  <c:v>109.12518427683872</c:v>
                </c:pt>
                <c:pt idx="5">
                  <c:v>266.56488087255974</c:v>
                </c:pt>
                <c:pt idx="6">
                  <c:v>645.21054207237955</c:v>
                </c:pt>
                <c:pt idx="7">
                  <c:v>1529.9326583943432</c:v>
                </c:pt>
                <c:pt idx="8">
                  <c:v>6047.482358981285</c:v>
                </c:pt>
                <c:pt idx="9">
                  <c:v>11814.760146190025</c:v>
                </c:pt>
                <c:pt idx="10">
                  <c:v>18676.908149756229</c:v>
                </c:pt>
                <c:pt idx="11">
                  <c:v>22032.256268661262</c:v>
                </c:pt>
                <c:pt idx="12">
                  <c:v>19490.175535458191</c:v>
                </c:pt>
                <c:pt idx="13">
                  <c:v>13939.862741694811</c:v>
                </c:pt>
                <c:pt idx="14">
                  <c:v>8662.2844890729066</c:v>
                </c:pt>
                <c:pt idx="15">
                  <c:v>4850.1238931133976</c:v>
                </c:pt>
                <c:pt idx="16">
                  <c:v>2462.6030643749782</c:v>
                </c:pt>
                <c:pt idx="17">
                  <c:v>1117.7336334820232</c:v>
                </c:pt>
                <c:pt idx="18">
                  <c:v>438.7430723475382</c:v>
                </c:pt>
                <c:pt idx="19">
                  <c:v>140.34544748647033</c:v>
                </c:pt>
                <c:pt idx="20">
                  <c:v>32.786114591327532</c:v>
                </c:pt>
                <c:pt idx="21">
                  <c:v>4.4520825067639516</c:v>
                </c:pt>
                <c:pt idx="22">
                  <c:v>0.19552406384992757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BD5-4B34-80D6-C4CD2550CF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119936"/>
        <c:axId val="68120512"/>
      </c:scatterChart>
      <c:valAx>
        <c:axId val="68119936"/>
        <c:scaling>
          <c:orientation val="minMax"/>
          <c:max val="6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8120512"/>
        <c:crosses val="autoZero"/>
        <c:crossBetween val="midCat"/>
      </c:valAx>
      <c:valAx>
        <c:axId val="68120512"/>
        <c:scaling>
          <c:orientation val="minMax"/>
          <c:max val="350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8119936"/>
        <c:crosses val="autoZero"/>
        <c:crossBetween val="midCat"/>
        <c:majorUnit val="10000"/>
      </c:valAx>
      <c:spPr>
        <a:noFill/>
        <a:ln w="254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69311215835619"/>
          <c:y val="0.17172276517993271"/>
          <c:w val="0.72130611855490812"/>
          <c:h val="0.64901103898886325"/>
        </c:manualLayout>
      </c:layout>
      <c:scatterChart>
        <c:scatterStyle val="lineMarker"/>
        <c:varyColors val="0"/>
        <c:ser>
          <c:idx val="1"/>
          <c:order val="0"/>
          <c:spPr>
            <a:ln w="25400">
              <a:solidFill>
                <a:schemeClr val="tx1"/>
              </a:solidFill>
              <a:prstDash val="solid"/>
            </a:ln>
          </c:spPr>
          <c:marker>
            <c:symbol val="none"/>
          </c:marker>
          <c:xVal>
            <c:numRef>
              <c:f>'2008-2010 separable LCA'!$C$12:$C$43</c:f>
              <c:numCache>
                <c:formatCode>General</c:formatCode>
                <c:ptCount val="32"/>
                <c:pt idx="0">
                  <c:v>10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44</c:v>
                </c:pt>
                <c:pt idx="18">
                  <c:v>46</c:v>
                </c:pt>
                <c:pt idx="19">
                  <c:v>48</c:v>
                </c:pt>
                <c:pt idx="20">
                  <c:v>50</c:v>
                </c:pt>
                <c:pt idx="21">
                  <c:v>52</c:v>
                </c:pt>
                <c:pt idx="22">
                  <c:v>54</c:v>
                </c:pt>
                <c:pt idx="23">
                  <c:v>56</c:v>
                </c:pt>
                <c:pt idx="24">
                  <c:v>58</c:v>
                </c:pt>
                <c:pt idx="25">
                  <c:v>60</c:v>
                </c:pt>
                <c:pt idx="26">
                  <c:v>62</c:v>
                </c:pt>
                <c:pt idx="27">
                  <c:v>64</c:v>
                </c:pt>
                <c:pt idx="28">
                  <c:v>66</c:v>
                </c:pt>
                <c:pt idx="29">
                  <c:v>68</c:v>
                </c:pt>
                <c:pt idx="30">
                  <c:v>70</c:v>
                </c:pt>
                <c:pt idx="31">
                  <c:v>0</c:v>
                </c:pt>
              </c:numCache>
            </c:numRef>
          </c:xVal>
          <c:yVal>
            <c:numRef>
              <c:f>'2008-2010 separable LCA'!$N$12:$N$43</c:f>
              <c:numCache>
                <c:formatCode>General</c:formatCode>
                <c:ptCount val="32"/>
                <c:pt idx="0">
                  <c:v>5.9457137154109896</c:v>
                </c:pt>
                <c:pt idx="1">
                  <c:v>14.672107456356777</c:v>
                </c:pt>
                <c:pt idx="2">
                  <c:v>36.15538345632153</c:v>
                </c:pt>
                <c:pt idx="3">
                  <c:v>88.934241871412524</c:v>
                </c:pt>
                <c:pt idx="4">
                  <c:v>218.16592803352972</c:v>
                </c:pt>
                <c:pt idx="5">
                  <c:v>532.58005209642045</c:v>
                </c:pt>
                <c:pt idx="6">
                  <c:v>1286.9007176810774</c:v>
                </c:pt>
                <c:pt idx="7">
                  <c:v>3038.0238991535293</c:v>
                </c:pt>
                <c:pt idx="8">
                  <c:v>11802.108458138273</c:v>
                </c:pt>
                <c:pt idx="9">
                  <c:v>21984.697620022649</c:v>
                </c:pt>
                <c:pt idx="10">
                  <c:v>31428.276580356312</c:v>
                </c:pt>
                <c:pt idx="11">
                  <c:v>31011.264248924141</c:v>
                </c:pt>
                <c:pt idx="12">
                  <c:v>21027.223008696448</c:v>
                </c:pt>
                <c:pt idx="13">
                  <c:v>10650.000787765912</c:v>
                </c:pt>
                <c:pt idx="14">
                  <c:v>4380.8803483945176</c:v>
                </c:pt>
                <c:pt idx="15">
                  <c:v>1524.0245966548177</c:v>
                </c:pt>
                <c:pt idx="16">
                  <c:v>448.72914435196822</c:v>
                </c:pt>
                <c:pt idx="17">
                  <c:v>108.61639278062931</c:v>
                </c:pt>
                <c:pt idx="18">
                  <c:v>20.381397977355856</c:v>
                </c:pt>
                <c:pt idx="19">
                  <c:v>2.6783782464899586</c:v>
                </c:pt>
                <c:pt idx="20">
                  <c:v>0.20541503371793923</c:v>
                </c:pt>
                <c:pt idx="21">
                  <c:v>6.3683033401336969E-3</c:v>
                </c:pt>
                <c:pt idx="22">
                  <c:v>3.1529281559111206E-5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4C6-4B5F-9A52-F55BCFBAA0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122240"/>
        <c:axId val="68122816"/>
      </c:scatterChart>
      <c:valAx>
        <c:axId val="68122240"/>
        <c:scaling>
          <c:orientation val="minMax"/>
          <c:max val="6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8122816"/>
        <c:crosses val="autoZero"/>
        <c:crossBetween val="midCat"/>
      </c:valAx>
      <c:valAx>
        <c:axId val="68122816"/>
        <c:scaling>
          <c:orientation val="minMax"/>
          <c:max val="350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8122240"/>
        <c:crosses val="autoZero"/>
        <c:crossBetween val="midCat"/>
        <c:majorUnit val="10000"/>
      </c:valAx>
      <c:spPr>
        <a:noFill/>
        <a:ln w="254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69311215835619"/>
          <c:y val="0.17172276517993271"/>
          <c:w val="0.72130611855490812"/>
          <c:h val="0.64901103898886325"/>
        </c:manualLayout>
      </c:layout>
      <c:scatterChart>
        <c:scatterStyle val="lineMarker"/>
        <c:varyColors val="0"/>
        <c:ser>
          <c:idx val="1"/>
          <c:order val="0"/>
          <c:spPr>
            <a:ln w="25400">
              <a:solidFill>
                <a:schemeClr val="tx1"/>
              </a:solidFill>
              <a:prstDash val="solid"/>
            </a:ln>
          </c:spPr>
          <c:marker>
            <c:symbol val="none"/>
          </c:marker>
          <c:xVal>
            <c:numRef>
              <c:f>'2008-2010 separable LCA'!$C$12:$C$43</c:f>
              <c:numCache>
                <c:formatCode>General</c:formatCode>
                <c:ptCount val="32"/>
                <c:pt idx="0">
                  <c:v>10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44</c:v>
                </c:pt>
                <c:pt idx="18">
                  <c:v>46</c:v>
                </c:pt>
                <c:pt idx="19">
                  <c:v>48</c:v>
                </c:pt>
                <c:pt idx="20">
                  <c:v>50</c:v>
                </c:pt>
                <c:pt idx="21">
                  <c:v>52</c:v>
                </c:pt>
                <c:pt idx="22">
                  <c:v>54</c:v>
                </c:pt>
                <c:pt idx="23">
                  <c:v>56</c:v>
                </c:pt>
                <c:pt idx="24">
                  <c:v>58</c:v>
                </c:pt>
                <c:pt idx="25">
                  <c:v>60</c:v>
                </c:pt>
                <c:pt idx="26">
                  <c:v>62</c:v>
                </c:pt>
                <c:pt idx="27">
                  <c:v>64</c:v>
                </c:pt>
                <c:pt idx="28">
                  <c:v>66</c:v>
                </c:pt>
                <c:pt idx="29">
                  <c:v>68</c:v>
                </c:pt>
                <c:pt idx="30">
                  <c:v>70</c:v>
                </c:pt>
                <c:pt idx="31">
                  <c:v>0</c:v>
                </c:pt>
              </c:numCache>
            </c:numRef>
          </c:xVal>
          <c:yVal>
            <c:numRef>
              <c:f>'2008-2010 separable LCA'!$P$12:$P$43</c:f>
              <c:numCache>
                <c:formatCode>0</c:formatCode>
                <c:ptCount val="32"/>
                <c:pt idx="0">
                  <c:v>1.4864364281887013</c:v>
                </c:pt>
                <c:pt idx="1">
                  <c:v>3.6681189190213992</c:v>
                </c:pt>
                <c:pt idx="2">
                  <c:v>9.0395438278480835</c:v>
                </c:pt>
                <c:pt idx="3">
                  <c:v>22.238344568712311</c:v>
                </c:pt>
                <c:pt idx="4">
                  <c:v>54.573150483024889</c:v>
                </c:pt>
                <c:pt idx="5">
                  <c:v>133.35121102179448</c:v>
                </c:pt>
                <c:pt idx="6">
                  <c:v>323.04628143183976</c:v>
                </c:pt>
                <c:pt idx="7">
                  <c:v>767.71220789278038</c:v>
                </c:pt>
                <c:pt idx="8">
                  <c:v>3061.1069817969333</c:v>
                </c:pt>
                <c:pt idx="9">
                  <c:v>6125.2683356322386</c:v>
                </c:pt>
                <c:pt idx="10">
                  <c:v>10186.87865746112</c:v>
                </c:pt>
                <c:pt idx="11">
                  <c:v>13152.971187471994</c:v>
                </c:pt>
                <c:pt idx="12">
                  <c:v>13309.450824069607</c:v>
                </c:pt>
                <c:pt idx="13">
                  <c:v>11329.41137952093</c:v>
                </c:pt>
                <c:pt idx="14">
                  <c:v>8666.7726349221066</c:v>
                </c:pt>
                <c:pt idx="15">
                  <c:v>6167.9959931520216</c:v>
                </c:pt>
                <c:pt idx="16">
                  <c:v>4122.950240413179</c:v>
                </c:pt>
                <c:pt idx="17">
                  <c:v>2572.0080790973907</c:v>
                </c:pt>
                <c:pt idx="18">
                  <c:v>1468.7105119847147</c:v>
                </c:pt>
                <c:pt idx="19">
                  <c:v>740.28852790923418</c:v>
                </c:pt>
                <c:pt idx="20">
                  <c:v>307.45117400085383</c:v>
                </c:pt>
                <c:pt idx="21">
                  <c:v>90.678044403963497</c:v>
                </c:pt>
                <c:pt idx="22">
                  <c:v>12.592376324804659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B8A-4B6D-B4B4-1BFBF2C15B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145088"/>
        <c:axId val="68146240"/>
      </c:scatterChart>
      <c:valAx>
        <c:axId val="68145088"/>
        <c:scaling>
          <c:orientation val="minMax"/>
          <c:max val="6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8146240"/>
        <c:crosses val="autoZero"/>
        <c:crossBetween val="midCat"/>
      </c:valAx>
      <c:valAx>
        <c:axId val="68146240"/>
        <c:scaling>
          <c:orientation val="minMax"/>
          <c:max val="350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8145088"/>
        <c:crosses val="autoZero"/>
        <c:crossBetween val="midCat"/>
        <c:majorUnit val="10000"/>
      </c:valAx>
      <c:spPr>
        <a:noFill/>
        <a:ln w="254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69311215835619"/>
          <c:y val="0.17172276517993271"/>
          <c:w val="0.72130611855490812"/>
          <c:h val="0.64901103898886325"/>
        </c:manualLayout>
      </c:layout>
      <c:scatterChart>
        <c:scatterStyle val="lineMarker"/>
        <c:varyColors val="0"/>
        <c:ser>
          <c:idx val="1"/>
          <c:order val="0"/>
          <c:spPr>
            <a:ln w="25400">
              <a:solidFill>
                <a:schemeClr val="tx1"/>
              </a:solidFill>
              <a:prstDash val="solid"/>
            </a:ln>
          </c:spPr>
          <c:marker>
            <c:symbol val="none"/>
          </c:marker>
          <c:xVal>
            <c:numRef>
              <c:f>'2008-2010 separable LCA'!$C$12:$C$43</c:f>
              <c:numCache>
                <c:formatCode>General</c:formatCode>
                <c:ptCount val="32"/>
                <c:pt idx="0">
                  <c:v>10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44</c:v>
                </c:pt>
                <c:pt idx="18">
                  <c:v>46</c:v>
                </c:pt>
                <c:pt idx="19">
                  <c:v>48</c:v>
                </c:pt>
                <c:pt idx="20">
                  <c:v>50</c:v>
                </c:pt>
                <c:pt idx="21">
                  <c:v>52</c:v>
                </c:pt>
                <c:pt idx="22">
                  <c:v>54</c:v>
                </c:pt>
                <c:pt idx="23">
                  <c:v>56</c:v>
                </c:pt>
                <c:pt idx="24">
                  <c:v>58</c:v>
                </c:pt>
                <c:pt idx="25">
                  <c:v>60</c:v>
                </c:pt>
                <c:pt idx="26">
                  <c:v>62</c:v>
                </c:pt>
                <c:pt idx="27">
                  <c:v>64</c:v>
                </c:pt>
                <c:pt idx="28">
                  <c:v>66</c:v>
                </c:pt>
                <c:pt idx="29">
                  <c:v>68</c:v>
                </c:pt>
                <c:pt idx="30">
                  <c:v>70</c:v>
                </c:pt>
                <c:pt idx="31">
                  <c:v>0</c:v>
                </c:pt>
              </c:numCache>
            </c:numRef>
          </c:xVal>
          <c:yVal>
            <c:numRef>
              <c:f>'2008-2010 separable LCA'!$Q$12:$Q$43</c:f>
              <c:numCache>
                <c:formatCode>General</c:formatCode>
                <c:ptCount val="32"/>
                <c:pt idx="0">
                  <c:v>0.5945752112251268</c:v>
                </c:pt>
                <c:pt idx="1">
                  <c:v>1.4672549321261568</c:v>
                </c:pt>
                <c:pt idx="2">
                  <c:v>3.615873371036733</c:v>
                </c:pt>
                <c:pt idx="3">
                  <c:v>8.8957206085707536</c:v>
                </c:pt>
                <c:pt idx="4">
                  <c:v>21.831794615812797</c:v>
                </c:pt>
                <c:pt idx="5">
                  <c:v>53.356996634903609</c:v>
                </c:pt>
                <c:pt idx="6">
                  <c:v>129.32447876362835</c:v>
                </c:pt>
                <c:pt idx="7">
                  <c:v>307.74591359239804</c:v>
                </c:pt>
                <c:pt idx="8">
                  <c:v>1233.5094513248898</c:v>
                </c:pt>
                <c:pt idx="9">
                  <c:v>2504.0523894695048</c:v>
                </c:pt>
                <c:pt idx="10">
                  <c:v>4293.8203136179945</c:v>
                </c:pt>
                <c:pt idx="11">
                  <c:v>5854.7617201956273</c:v>
                </c:pt>
                <c:pt idx="12">
                  <c:v>6425.0751300949414</c:v>
                </c:pt>
                <c:pt idx="13">
                  <c:v>6074.4367153329467</c:v>
                </c:pt>
                <c:pt idx="14">
                  <c:v>5266.8475418618409</c:v>
                </c:pt>
                <c:pt idx="15">
                  <c:v>4331.2225865559431</c:v>
                </c:pt>
                <c:pt idx="16">
                  <c:v>3417.4157161186308</c:v>
                </c:pt>
                <c:pt idx="17">
                  <c:v>2583.3558352124965</c:v>
                </c:pt>
                <c:pt idx="18">
                  <c:v>1851.0291752432693</c:v>
                </c:pt>
                <c:pt idx="19">
                  <c:v>1230.1358374040212</c:v>
                </c:pt>
                <c:pt idx="20">
                  <c:v>726.94269826921823</c:v>
                </c:pt>
                <c:pt idx="21">
                  <c:v>347.81934720829508</c:v>
                </c:pt>
                <c:pt idx="22">
                  <c:v>101.78138383151212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EDC-42A8-8C64-7CCFE43386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263680"/>
        <c:axId val="40264256"/>
      </c:scatterChart>
      <c:valAx>
        <c:axId val="40263680"/>
        <c:scaling>
          <c:orientation val="minMax"/>
          <c:max val="6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264256"/>
        <c:crosses val="autoZero"/>
        <c:crossBetween val="midCat"/>
      </c:valAx>
      <c:valAx>
        <c:axId val="40264256"/>
        <c:scaling>
          <c:orientation val="minMax"/>
          <c:max val="350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263680"/>
        <c:crosses val="autoZero"/>
        <c:crossBetween val="midCat"/>
        <c:majorUnit val="10000"/>
      </c:valAx>
      <c:spPr>
        <a:noFill/>
        <a:ln w="254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EFC79-9818-D641-9B02-1A82BA6EF579}" type="datetimeFigureOut">
              <a:rPr lang="en-US" smtClean="0"/>
              <a:t>5/12/26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91613-901C-7B43-B92E-CED59602F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923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91613-901C-7B43-B92E-CED59602FC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02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91613-901C-7B43-B92E-CED59602FC4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764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B507-30FF-2E48-9CAF-A434D1C45BFC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1AFE-5170-564B-AFFE-D956CC30C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B507-30FF-2E48-9CAF-A434D1C45BFC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1AFE-5170-564B-AFFE-D956CC30C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B507-30FF-2E48-9CAF-A434D1C45BFC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1AFE-5170-564B-AFFE-D956CC30C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B507-30FF-2E48-9CAF-A434D1C45BFC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1AFE-5170-564B-AFFE-D956CC30C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B507-30FF-2E48-9CAF-A434D1C45BFC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1AFE-5170-564B-AFFE-D956CC30C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B507-30FF-2E48-9CAF-A434D1C45BFC}" type="datetimeFigureOut">
              <a:rPr lang="en-US" smtClean="0"/>
              <a:t>5/12/26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1AFE-5170-564B-AFFE-D956CC30C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B507-30FF-2E48-9CAF-A434D1C45BFC}" type="datetimeFigureOut">
              <a:rPr lang="en-US" smtClean="0"/>
              <a:t>5/12/26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1AFE-5170-564B-AFFE-D956CC30C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B507-30FF-2E48-9CAF-A434D1C45BFC}" type="datetimeFigureOut">
              <a:rPr lang="en-US" smtClean="0"/>
              <a:t>5/12/26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1AFE-5170-564B-AFFE-D956CC30C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B507-30FF-2E48-9CAF-A434D1C45BFC}" type="datetimeFigureOut">
              <a:rPr lang="en-US" smtClean="0"/>
              <a:t>5/12/26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1AFE-5170-564B-AFFE-D956CC30C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Second </a:t>
            </a:r>
            <a:r>
              <a:rPr lang="en-US" dirty="0" err="1"/>
              <a:t>levelClick</a:t>
            </a:r>
            <a:r>
              <a:rPr lang="en-US" dirty="0"/>
              <a:t> to edit Master text styles</a:t>
            </a:r>
          </a:p>
          <a:p>
            <a:pPr lvl="1"/>
            <a:endParaRPr lang="en-US" dirty="0"/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B507-30FF-2E48-9CAF-A434D1C45BFC}" type="datetimeFigureOut">
              <a:rPr lang="en-US" smtClean="0"/>
              <a:t>5/12/26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1AFE-5170-564B-AFFE-D956CC30C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B507-30FF-2E48-9CAF-A434D1C45BFC}" type="datetimeFigureOut">
              <a:rPr lang="en-US" smtClean="0"/>
              <a:t>5/12/26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1AFE-5170-564B-AFFE-D956CC30C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3B507-30FF-2E48-9CAF-A434D1C45BFC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01AFE-5170-564B-AFFE-D956CC30C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004B8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200" b="1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900" b="1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b="1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b="1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200" b="1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tiff"/><Relationship Id="rId5" Type="http://schemas.openxmlformats.org/officeDocument/2006/relationships/image" Target="../media/image39.tiff"/><Relationship Id="rId4" Type="http://schemas.openxmlformats.org/officeDocument/2006/relationships/image" Target="../media/image38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tiff"/><Relationship Id="rId4" Type="http://schemas.openxmlformats.org/officeDocument/2006/relationships/image" Target="../media/image42.tif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outdoor, nature&#10;&#10;Description automatically generated">
            <a:extLst>
              <a:ext uri="{FF2B5EF4-FFF2-40B4-BE49-F238E27FC236}">
                <a16:creationId xmlns:a16="http://schemas.microsoft.com/office/drawing/2014/main" id="{5DBDE5C8-163E-8E77-21EF-3E6C118D3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74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F749FD-D544-A48A-B01F-524443BBCFF7}"/>
              </a:ext>
            </a:extLst>
          </p:cNvPr>
          <p:cNvSpPr txBox="1"/>
          <p:nvPr/>
        </p:nvSpPr>
        <p:spPr>
          <a:xfrm>
            <a:off x="276003" y="395589"/>
            <a:ext cx="8760752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Crab and Lobster Stock Assessments</a:t>
            </a:r>
            <a:br>
              <a:rPr 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2016-2019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84BC6A-2919-316E-4475-DF9873699E78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ubtitle 7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65617" y="4087921"/>
            <a:ext cx="6400800" cy="309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indent="0" eaLnBrk="1" hangingPunct="1">
              <a:buNone/>
            </a:pPr>
            <a:r>
              <a:rPr lang="en-GB" altLang="en-US" sz="2000" dirty="0">
                <a:solidFill>
                  <a:schemeClr val="bg1"/>
                </a:solidFill>
              </a:rPr>
              <a:t>Carlos Mesquita</a:t>
            </a:r>
          </a:p>
          <a:p>
            <a:pPr marL="0" indent="0" eaLnBrk="1" hangingPunct="1">
              <a:buFontTx/>
              <a:buNone/>
            </a:pPr>
            <a:r>
              <a:rPr lang="en-GB" altLang="en-US" sz="2000" dirty="0">
                <a:solidFill>
                  <a:schemeClr val="bg1"/>
                </a:solidFill>
              </a:rPr>
              <a:t>Marine Directorate</a:t>
            </a:r>
          </a:p>
          <a:p>
            <a:pPr marL="0" indent="0" eaLnBrk="1" hangingPunct="1">
              <a:buFontTx/>
              <a:buNone/>
            </a:pPr>
            <a:r>
              <a:rPr lang="en-GB" altLang="en-US" sz="2000" dirty="0">
                <a:solidFill>
                  <a:schemeClr val="bg1"/>
                </a:solidFill>
              </a:rPr>
              <a:t>Aberdeen</a:t>
            </a:r>
          </a:p>
          <a:p>
            <a:pPr marL="0" indent="0" eaLnBrk="1" hangingPunct="1">
              <a:buNone/>
            </a:pPr>
            <a:r>
              <a:rPr lang="en-GB" altLang="en-US" sz="2000" dirty="0" err="1">
                <a:solidFill>
                  <a:schemeClr val="bg1"/>
                </a:solidFill>
              </a:rPr>
              <a:t>carlos.mesquita@gov.scot</a:t>
            </a:r>
            <a:endParaRPr lang="en-GB" altLang="en-US" sz="2000" dirty="0">
              <a:solidFill>
                <a:schemeClr val="bg1"/>
              </a:solidFill>
            </a:endParaRPr>
          </a:p>
          <a:p>
            <a:pPr marL="0" indent="0" eaLnBrk="1" hangingPunct="1">
              <a:buNone/>
            </a:pPr>
            <a:endParaRPr lang="en-GB" altLang="en-US" sz="2000" dirty="0">
              <a:solidFill>
                <a:schemeClr val="bg1"/>
              </a:solidFill>
            </a:endParaRPr>
          </a:p>
          <a:p>
            <a:pPr marL="0" indent="0" eaLnBrk="1" hangingPunct="1">
              <a:buNone/>
            </a:pPr>
            <a:r>
              <a:rPr lang="en-GB" altLang="en-US" sz="2000" dirty="0">
                <a:solidFill>
                  <a:schemeClr val="bg1"/>
                </a:solidFill>
              </a:rPr>
              <a:t>23/08/2023</a:t>
            </a:r>
          </a:p>
          <a:p>
            <a:pPr marL="0" indent="0" eaLnBrk="1" hangingPunct="1">
              <a:buFontTx/>
              <a:buNone/>
            </a:pPr>
            <a:endParaRPr lang="en-GB" altLang="en-US" sz="1600" dirty="0">
              <a:solidFill>
                <a:schemeClr val="bg1"/>
              </a:solidFill>
            </a:endParaRPr>
          </a:p>
          <a:p>
            <a:pPr marL="0" indent="0" eaLnBrk="1" hangingPunct="1">
              <a:buFontTx/>
              <a:buNone/>
            </a:pPr>
            <a:endParaRPr lang="en-GB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893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Sampling Data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9025" y="0"/>
            <a:ext cx="6281463" cy="69696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426" y="2404996"/>
            <a:ext cx="4225053" cy="240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516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Sampling Data – length frequencies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7" y="1766170"/>
            <a:ext cx="3920001" cy="504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999" y="1766170"/>
            <a:ext cx="3920001" cy="504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699" y="1818000"/>
            <a:ext cx="3920001" cy="5040000"/>
          </a:xfrm>
          <a:prstGeom prst="rect">
            <a:avLst/>
          </a:prstGeom>
        </p:spPr>
      </p:pic>
      <p:sp>
        <p:nvSpPr>
          <p:cNvPr id="10" name="Content Placeholder 3"/>
          <p:cNvSpPr txBox="1">
            <a:spLocks/>
          </p:cNvSpPr>
          <p:nvPr/>
        </p:nvSpPr>
        <p:spPr bwMode="auto">
          <a:xfrm>
            <a:off x="1174109" y="1398518"/>
            <a:ext cx="177029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899" tIns="42449" rIns="84899" bIns="42449" numCol="1" anchor="t" anchorCtr="0" compatLnSpc="1">
            <a:prstTxWarp prst="textNoShape">
              <a:avLst/>
            </a:prstTxWarp>
          </a:bodyPr>
          <a:lstStyle>
            <a:lvl1pPr marL="318242" indent="-318242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9970" indent="-266094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7F7F7F"/>
                </a:solidFill>
                <a:latin typeface="+mn-lt"/>
                <a:ea typeface="+mn-ea"/>
              </a:defRPr>
            </a:lvl2pPr>
            <a:lvl3pPr marL="1061698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+mn-lt"/>
                <a:ea typeface="+mn-ea"/>
              </a:defRPr>
            </a:lvl3pPr>
            <a:lvl4pPr marL="1485575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7F7F7F"/>
                </a:solidFill>
                <a:latin typeface="+mn-lt"/>
                <a:ea typeface="+mn-ea"/>
              </a:defRPr>
            </a:lvl4pPr>
            <a:lvl5pPr marL="1910790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7F7F7F"/>
                </a:solidFill>
                <a:latin typeface="+mn-lt"/>
                <a:ea typeface="+mn-ea"/>
              </a:defRPr>
            </a:lvl5pPr>
            <a:lvl6pPr marL="22958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6pPr>
            <a:lvl7pPr marL="26809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7pPr>
            <a:lvl8pPr marL="30660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8pPr>
            <a:lvl9pPr marL="34511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2022"/>
              </a:spcBef>
              <a:buNone/>
            </a:pPr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Brown crab</a:t>
            </a:r>
          </a:p>
        </p:txBody>
      </p:sp>
      <p:sp>
        <p:nvSpPr>
          <p:cNvPr id="11" name="Content Placeholder 3"/>
          <p:cNvSpPr txBox="1">
            <a:spLocks/>
          </p:cNvSpPr>
          <p:nvPr/>
        </p:nvSpPr>
        <p:spPr bwMode="auto">
          <a:xfrm>
            <a:off x="5210854" y="1386572"/>
            <a:ext cx="177029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899" tIns="42449" rIns="84899" bIns="42449" numCol="1" anchor="t" anchorCtr="0" compatLnSpc="1">
            <a:prstTxWarp prst="textNoShape">
              <a:avLst/>
            </a:prstTxWarp>
          </a:bodyPr>
          <a:lstStyle>
            <a:lvl1pPr marL="318242" indent="-318242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9970" indent="-266094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7F7F7F"/>
                </a:solidFill>
                <a:latin typeface="+mn-lt"/>
                <a:ea typeface="+mn-ea"/>
              </a:defRPr>
            </a:lvl2pPr>
            <a:lvl3pPr marL="1061698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+mn-lt"/>
                <a:ea typeface="+mn-ea"/>
              </a:defRPr>
            </a:lvl3pPr>
            <a:lvl4pPr marL="1485575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7F7F7F"/>
                </a:solidFill>
                <a:latin typeface="+mn-lt"/>
                <a:ea typeface="+mn-ea"/>
              </a:defRPr>
            </a:lvl4pPr>
            <a:lvl5pPr marL="1910790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7F7F7F"/>
                </a:solidFill>
                <a:latin typeface="+mn-lt"/>
                <a:ea typeface="+mn-ea"/>
              </a:defRPr>
            </a:lvl5pPr>
            <a:lvl6pPr marL="22958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6pPr>
            <a:lvl7pPr marL="26809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7pPr>
            <a:lvl8pPr marL="30660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8pPr>
            <a:lvl9pPr marL="34511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2022"/>
              </a:spcBef>
              <a:buNone/>
            </a:pPr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Velvet crab</a:t>
            </a:r>
          </a:p>
        </p:txBody>
      </p:sp>
      <p:sp>
        <p:nvSpPr>
          <p:cNvPr id="12" name="Content Placeholder 3"/>
          <p:cNvSpPr txBox="1">
            <a:spLocks/>
          </p:cNvSpPr>
          <p:nvPr/>
        </p:nvSpPr>
        <p:spPr bwMode="auto">
          <a:xfrm>
            <a:off x="9437310" y="1381595"/>
            <a:ext cx="177029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899" tIns="42449" rIns="84899" bIns="42449" numCol="1" anchor="t" anchorCtr="0" compatLnSpc="1">
            <a:prstTxWarp prst="textNoShape">
              <a:avLst/>
            </a:prstTxWarp>
          </a:bodyPr>
          <a:lstStyle>
            <a:lvl1pPr marL="318242" indent="-318242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9970" indent="-266094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7F7F7F"/>
                </a:solidFill>
                <a:latin typeface="+mn-lt"/>
                <a:ea typeface="+mn-ea"/>
              </a:defRPr>
            </a:lvl2pPr>
            <a:lvl3pPr marL="1061698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+mn-lt"/>
                <a:ea typeface="+mn-ea"/>
              </a:defRPr>
            </a:lvl3pPr>
            <a:lvl4pPr marL="1485575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7F7F7F"/>
                </a:solidFill>
                <a:latin typeface="+mn-lt"/>
                <a:ea typeface="+mn-ea"/>
              </a:defRPr>
            </a:lvl4pPr>
            <a:lvl5pPr marL="1910790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7F7F7F"/>
                </a:solidFill>
                <a:latin typeface="+mn-lt"/>
                <a:ea typeface="+mn-ea"/>
              </a:defRPr>
            </a:lvl5pPr>
            <a:lvl6pPr marL="22958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6pPr>
            <a:lvl7pPr marL="26809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7pPr>
            <a:lvl8pPr marL="30660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8pPr>
            <a:lvl9pPr marL="34511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2022"/>
              </a:spcBef>
              <a:buNone/>
            </a:pPr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Lobster</a:t>
            </a:r>
          </a:p>
        </p:txBody>
      </p:sp>
    </p:spTree>
    <p:extLst>
      <p:ext uri="{BB962C8B-B14F-4D97-AF65-F5344CB8AC3E}">
        <p14:creationId xmlns:p14="http://schemas.microsoft.com/office/powerpoint/2010/main" val="2107179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Length Cohort Analysis (LCA) (Jones, 1984)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 bwMode="auto">
          <a:xfrm>
            <a:off x="228600" y="1745580"/>
            <a:ext cx="11747500" cy="51124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50000"/>
              </a:spcBef>
            </a:pPr>
            <a:r>
              <a:rPr lang="en-GB" altLang="en-US" sz="2400" dirty="0"/>
              <a:t>Age determination is difficult in crustacean species</a:t>
            </a:r>
          </a:p>
          <a:p>
            <a:pPr>
              <a:spcBef>
                <a:spcPct val="50000"/>
              </a:spcBef>
              <a:buFontTx/>
              <a:buChar char="-"/>
            </a:pPr>
            <a:endParaRPr lang="en-GB" altLang="en-US" sz="2400" dirty="0"/>
          </a:p>
          <a:p>
            <a:pPr>
              <a:spcBef>
                <a:spcPct val="50000"/>
              </a:spcBef>
            </a:pPr>
            <a:r>
              <a:rPr lang="en-GB" altLang="en-US" sz="2400" dirty="0"/>
              <a:t>LCA based on commercial catch size composition is used</a:t>
            </a:r>
          </a:p>
          <a:p>
            <a:pPr>
              <a:spcBef>
                <a:spcPct val="50000"/>
              </a:spcBef>
              <a:buFontTx/>
              <a:buChar char="-"/>
            </a:pPr>
            <a:endParaRPr lang="en-GB" altLang="en-US" sz="2400" dirty="0"/>
          </a:p>
          <a:p>
            <a:pPr>
              <a:spcBef>
                <a:spcPct val="50000"/>
              </a:spcBef>
            </a:pPr>
            <a:r>
              <a:rPr lang="en-GB" altLang="en-US" sz="2400" dirty="0"/>
              <a:t>Estimates of fishing mortality (F) at length and stock biomass</a:t>
            </a:r>
          </a:p>
          <a:p>
            <a:pPr>
              <a:spcBef>
                <a:spcPct val="50000"/>
              </a:spcBef>
            </a:pPr>
            <a:endParaRPr lang="en-GB" altLang="en-US" sz="2400" dirty="0"/>
          </a:p>
          <a:p>
            <a:pPr>
              <a:spcBef>
                <a:spcPct val="50000"/>
              </a:spcBef>
            </a:pPr>
            <a:r>
              <a:rPr lang="en-GB" altLang="en-US" sz="2400" dirty="0"/>
              <a:t>Assumptions:</a:t>
            </a:r>
          </a:p>
          <a:p>
            <a:pPr lvl="1">
              <a:spcBef>
                <a:spcPct val="50000"/>
              </a:spcBef>
              <a:buFontTx/>
              <a:buChar char="-"/>
            </a:pPr>
            <a:r>
              <a:rPr lang="en-GB" altLang="en-US" sz="1700" b="0" dirty="0"/>
              <a:t>Length distribution is representative (averaged over a number of years)</a:t>
            </a:r>
          </a:p>
          <a:p>
            <a:pPr lvl="1">
              <a:spcBef>
                <a:spcPct val="50000"/>
              </a:spcBef>
              <a:buFontTx/>
              <a:buChar char="-"/>
            </a:pPr>
            <a:r>
              <a:rPr lang="en-GB" altLang="en-US" sz="1700" b="0" dirty="0"/>
              <a:t>Population is in equilibrium</a:t>
            </a:r>
          </a:p>
          <a:p>
            <a:pPr lvl="1">
              <a:spcBef>
                <a:spcPct val="50000"/>
              </a:spcBef>
              <a:buFontTx/>
              <a:buChar char="-"/>
            </a:pPr>
            <a:r>
              <a:rPr lang="en-GB" altLang="en-US" sz="1700" b="0" dirty="0"/>
              <a:t>Uniform growth among animals</a:t>
            </a:r>
          </a:p>
          <a:p>
            <a:pPr lvl="1">
              <a:spcBef>
                <a:spcPct val="50000"/>
              </a:spcBef>
              <a:buFontTx/>
              <a:buChar char="-"/>
            </a:pPr>
            <a:r>
              <a:rPr lang="en-GB" altLang="en-US" sz="1700" b="0" dirty="0"/>
              <a:t>No major changes in fishery</a:t>
            </a:r>
          </a:p>
          <a:p>
            <a:pPr lvl="1">
              <a:spcBef>
                <a:spcPct val="50000"/>
              </a:spcBef>
              <a:buFontTx/>
              <a:buChar char="-"/>
            </a:pPr>
            <a:endParaRPr lang="en-GB" altLang="en-US" sz="2400" dirty="0"/>
          </a:p>
          <a:p>
            <a:pPr lvl="1">
              <a:spcBef>
                <a:spcPct val="50000"/>
              </a:spcBef>
              <a:buFontTx/>
              <a:buChar char="-"/>
            </a:pPr>
            <a:endParaRPr lang="en-GB" altLang="en-US" sz="2100" dirty="0"/>
          </a:p>
        </p:txBody>
      </p:sp>
    </p:spTree>
    <p:extLst>
      <p:ext uri="{BB962C8B-B14F-4D97-AF65-F5344CB8AC3E}">
        <p14:creationId xmlns:p14="http://schemas.microsoft.com/office/powerpoint/2010/main" val="2740052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Length Cohort Analysis</a:t>
            </a: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6245226" y="116998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altLang="en-US"/>
          </a:p>
        </p:txBody>
      </p:sp>
      <p:sp>
        <p:nvSpPr>
          <p:cNvPr id="36" name="Content Placeholder 2"/>
          <p:cNvSpPr>
            <a:spLocks noGrp="1"/>
          </p:cNvSpPr>
          <p:nvPr>
            <p:ph idx="1"/>
          </p:nvPr>
        </p:nvSpPr>
        <p:spPr bwMode="auto">
          <a:xfrm>
            <a:off x="222250" y="3229893"/>
            <a:ext cx="4946650" cy="597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pPr>
              <a:buFontTx/>
              <a:buChar char="-"/>
            </a:pPr>
            <a:r>
              <a:rPr lang="en-GB" altLang="en-US" sz="2400" dirty="0"/>
              <a:t>Consider how length distribution changes with Fishing mortality (F)</a:t>
            </a:r>
            <a:endParaRPr lang="en-GB" altLang="en-US" sz="2400" dirty="0">
              <a:cs typeface="Arial" charset="0"/>
            </a:endParaRPr>
          </a:p>
        </p:txBody>
      </p:sp>
      <p:graphicFrame>
        <p:nvGraphicFramePr>
          <p:cNvPr id="20" name="Chart 19"/>
          <p:cNvGraphicFramePr>
            <a:graphicFrameLocks noChangeAspect="1"/>
          </p:cNvGraphicFramePr>
          <p:nvPr/>
        </p:nvGraphicFramePr>
        <p:xfrm>
          <a:off x="5951984" y="2276872"/>
          <a:ext cx="4511040" cy="3075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20"/>
          <p:cNvGraphicFramePr>
            <a:graphicFrameLocks noChangeAspect="1"/>
          </p:cNvGraphicFramePr>
          <p:nvPr/>
        </p:nvGraphicFramePr>
        <p:xfrm>
          <a:off x="5951984" y="2276872"/>
          <a:ext cx="4511040" cy="3075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Chart 22"/>
          <p:cNvGraphicFramePr>
            <a:graphicFrameLocks noChangeAspect="1"/>
          </p:cNvGraphicFramePr>
          <p:nvPr/>
        </p:nvGraphicFramePr>
        <p:xfrm>
          <a:off x="5951984" y="2276872"/>
          <a:ext cx="4511040" cy="3075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7" name="Chart 36"/>
          <p:cNvGraphicFramePr>
            <a:graphicFrameLocks noChangeAspect="1"/>
          </p:cNvGraphicFramePr>
          <p:nvPr/>
        </p:nvGraphicFramePr>
        <p:xfrm>
          <a:off x="5951984" y="2276872"/>
          <a:ext cx="4511040" cy="3075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8" name="TextBox 2"/>
          <p:cNvSpPr txBox="1">
            <a:spLocks noChangeArrowheads="1"/>
          </p:cNvSpPr>
          <p:nvPr/>
        </p:nvSpPr>
        <p:spPr bwMode="auto">
          <a:xfrm>
            <a:off x="7535864" y="5160963"/>
            <a:ext cx="1296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en-GB" altLang="en-US" sz="1800"/>
              <a:t>length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8832850" y="1943100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en-GB" altLang="en-US" sz="1800"/>
              <a:t>Low F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8816975" y="2276475"/>
            <a:ext cx="12969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en-GB" altLang="en-US" sz="1800"/>
              <a:t>High F</a:t>
            </a:r>
          </a:p>
        </p:txBody>
      </p:sp>
      <p:sp>
        <p:nvSpPr>
          <p:cNvPr id="41" name="TextBox 3"/>
          <p:cNvSpPr txBox="1">
            <a:spLocks noChangeArrowheads="1"/>
          </p:cNvSpPr>
          <p:nvPr/>
        </p:nvSpPr>
        <p:spPr bwMode="auto">
          <a:xfrm>
            <a:off x="6600825" y="2168873"/>
            <a:ext cx="1727200" cy="305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en-GB" altLang="en-US" sz="1800"/>
              <a:t>Catch</a:t>
            </a:r>
          </a:p>
        </p:txBody>
      </p:sp>
    </p:spTree>
    <p:extLst>
      <p:ext uri="{BB962C8B-B14F-4D97-AF65-F5344CB8AC3E}">
        <p14:creationId xmlns:p14="http://schemas.microsoft.com/office/powerpoint/2010/main" val="300331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Length Cohort Analysis - Yield-per-Recruit (YPR)</a:t>
            </a: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6245226" y="116998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altLang="en-US"/>
          </a:p>
        </p:txBody>
      </p:sp>
      <p:pic>
        <p:nvPicPr>
          <p:cNvPr id="24" name="Picture 12" descr="yp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2636838"/>
            <a:ext cx="5995987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Line 56"/>
          <p:cNvSpPr>
            <a:spLocks noChangeShapeType="1"/>
          </p:cNvSpPr>
          <p:nvPr/>
        </p:nvSpPr>
        <p:spPr bwMode="auto">
          <a:xfrm flipV="1">
            <a:off x="2559051" y="3013075"/>
            <a:ext cx="360363" cy="295275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" name="Line 40"/>
          <p:cNvSpPr>
            <a:spLocks noChangeShapeType="1"/>
          </p:cNvSpPr>
          <p:nvPr/>
        </p:nvSpPr>
        <p:spPr bwMode="auto">
          <a:xfrm>
            <a:off x="3455988" y="3484563"/>
            <a:ext cx="0" cy="248285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" name="Line 57"/>
          <p:cNvSpPr>
            <a:spLocks noChangeShapeType="1"/>
          </p:cNvSpPr>
          <p:nvPr/>
        </p:nvSpPr>
        <p:spPr bwMode="auto">
          <a:xfrm flipV="1">
            <a:off x="3452814" y="2908300"/>
            <a:ext cx="776287" cy="57308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" name="Line 43"/>
          <p:cNvSpPr>
            <a:spLocks noChangeShapeType="1"/>
          </p:cNvSpPr>
          <p:nvPr/>
        </p:nvSpPr>
        <p:spPr bwMode="auto">
          <a:xfrm flipH="1">
            <a:off x="3760788" y="5157788"/>
            <a:ext cx="3059112" cy="0"/>
          </a:xfrm>
          <a:prstGeom prst="line">
            <a:avLst/>
          </a:prstGeom>
          <a:noFill/>
          <a:ln w="19050">
            <a:solidFill>
              <a:srgbClr val="33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" name="Line 46"/>
          <p:cNvSpPr>
            <a:spLocks noChangeShapeType="1"/>
          </p:cNvSpPr>
          <p:nvPr/>
        </p:nvSpPr>
        <p:spPr bwMode="auto">
          <a:xfrm>
            <a:off x="3775075" y="5154614"/>
            <a:ext cx="0" cy="827087"/>
          </a:xfrm>
          <a:prstGeom prst="line">
            <a:avLst/>
          </a:prstGeom>
          <a:noFill/>
          <a:ln w="19050">
            <a:solidFill>
              <a:srgbClr val="3366FF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" name="Line 48"/>
          <p:cNvSpPr>
            <a:spLocks noChangeShapeType="1"/>
          </p:cNvSpPr>
          <p:nvPr/>
        </p:nvSpPr>
        <p:spPr bwMode="auto">
          <a:xfrm>
            <a:off x="3935413" y="3357563"/>
            <a:ext cx="0" cy="26273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" name="Text Box 58"/>
          <p:cNvSpPr txBox="1">
            <a:spLocks noChangeArrowheads="1"/>
          </p:cNvSpPr>
          <p:nvPr/>
        </p:nvSpPr>
        <p:spPr bwMode="auto">
          <a:xfrm>
            <a:off x="3935413" y="5662613"/>
            <a:ext cx="5762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400" b="1"/>
              <a:t>F</a:t>
            </a:r>
            <a:r>
              <a:rPr lang="en-GB" altLang="en-US" sz="1400" b="1" baseline="-25000"/>
              <a:t>max</a:t>
            </a:r>
          </a:p>
        </p:txBody>
      </p:sp>
      <p:sp>
        <p:nvSpPr>
          <p:cNvPr id="32" name="Text Box 59"/>
          <p:cNvSpPr txBox="1">
            <a:spLocks noChangeArrowheads="1"/>
          </p:cNvSpPr>
          <p:nvPr/>
        </p:nvSpPr>
        <p:spPr bwMode="auto">
          <a:xfrm>
            <a:off x="3432175" y="5916613"/>
            <a:ext cx="8969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400" b="1">
                <a:solidFill>
                  <a:srgbClr val="0066FF"/>
                </a:solidFill>
              </a:rPr>
              <a:t>F</a:t>
            </a:r>
            <a:r>
              <a:rPr lang="en-GB" altLang="en-US" sz="1400" b="1" baseline="-25000">
                <a:solidFill>
                  <a:srgbClr val="0066FF"/>
                </a:solidFill>
              </a:rPr>
              <a:t>30%SPR</a:t>
            </a:r>
          </a:p>
        </p:txBody>
      </p:sp>
      <p:sp>
        <p:nvSpPr>
          <p:cNvPr id="33" name="Text Box 60"/>
          <p:cNvSpPr txBox="1">
            <a:spLocks noChangeArrowheads="1"/>
          </p:cNvSpPr>
          <p:nvPr/>
        </p:nvSpPr>
        <p:spPr bwMode="auto">
          <a:xfrm>
            <a:off x="2998788" y="5573713"/>
            <a:ext cx="5762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400" b="1">
                <a:solidFill>
                  <a:srgbClr val="006600"/>
                </a:solidFill>
              </a:rPr>
              <a:t>F</a:t>
            </a:r>
            <a:r>
              <a:rPr lang="en-GB" altLang="en-US" sz="1400" b="1" baseline="-25000">
                <a:solidFill>
                  <a:srgbClr val="006600"/>
                </a:solidFill>
              </a:rPr>
              <a:t>0.1</a:t>
            </a:r>
          </a:p>
        </p:txBody>
      </p:sp>
      <p:sp>
        <p:nvSpPr>
          <p:cNvPr id="34" name="Freeform 28"/>
          <p:cNvSpPr>
            <a:spLocks/>
          </p:cNvSpPr>
          <p:nvPr/>
        </p:nvSpPr>
        <p:spPr bwMode="auto">
          <a:xfrm>
            <a:off x="2560638" y="3365501"/>
            <a:ext cx="4248150" cy="2447925"/>
          </a:xfrm>
          <a:custGeom>
            <a:avLst/>
            <a:gdLst>
              <a:gd name="T0" fmla="*/ 0 w 2676"/>
              <a:gd name="T1" fmla="*/ 0 h 1542"/>
              <a:gd name="T2" fmla="*/ 288925 w 2676"/>
              <a:gd name="T3" fmla="*/ 720725 h 1542"/>
              <a:gd name="T4" fmla="*/ 647700 w 2676"/>
              <a:gd name="T5" fmla="*/ 1295400 h 1542"/>
              <a:gd name="T6" fmla="*/ 1439862 w 2676"/>
              <a:gd name="T7" fmla="*/ 1871663 h 1542"/>
              <a:gd name="T8" fmla="*/ 3097212 w 2676"/>
              <a:gd name="T9" fmla="*/ 2305050 h 1542"/>
              <a:gd name="T10" fmla="*/ 4248150 w 2676"/>
              <a:gd name="T11" fmla="*/ 2447925 h 154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76"/>
              <a:gd name="T19" fmla="*/ 0 h 1542"/>
              <a:gd name="T20" fmla="*/ 2676 w 2676"/>
              <a:gd name="T21" fmla="*/ 1542 h 154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76" h="1542">
                <a:moveTo>
                  <a:pt x="0" y="0"/>
                </a:moveTo>
                <a:cubicBezTo>
                  <a:pt x="57" y="159"/>
                  <a:pt x="114" y="318"/>
                  <a:pt x="182" y="454"/>
                </a:cubicBezTo>
                <a:cubicBezTo>
                  <a:pt x="250" y="590"/>
                  <a:pt x="287" y="695"/>
                  <a:pt x="408" y="816"/>
                </a:cubicBezTo>
                <a:cubicBezTo>
                  <a:pt x="529" y="937"/>
                  <a:pt x="650" y="1073"/>
                  <a:pt x="907" y="1179"/>
                </a:cubicBezTo>
                <a:cubicBezTo>
                  <a:pt x="1164" y="1285"/>
                  <a:pt x="1656" y="1392"/>
                  <a:pt x="1951" y="1452"/>
                </a:cubicBezTo>
                <a:cubicBezTo>
                  <a:pt x="2246" y="1512"/>
                  <a:pt x="2461" y="1527"/>
                  <a:pt x="2676" y="1542"/>
                </a:cubicBezTo>
              </a:path>
            </a:pathLst>
          </a:custGeom>
          <a:noFill/>
          <a:ln w="31750" cap="flat">
            <a:solidFill>
              <a:srgbClr val="0066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" name="Text Box 59"/>
          <p:cNvSpPr txBox="1">
            <a:spLocks noChangeArrowheads="1"/>
          </p:cNvSpPr>
          <p:nvPr/>
        </p:nvSpPr>
        <p:spPr bwMode="auto">
          <a:xfrm>
            <a:off x="6873876" y="5037139"/>
            <a:ext cx="5762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200" b="1">
                <a:solidFill>
                  <a:srgbClr val="0066FF"/>
                </a:solidFill>
              </a:rPr>
              <a:t>30%</a:t>
            </a:r>
            <a:endParaRPr lang="en-GB" altLang="en-US" sz="1200" b="1" baseline="-25000">
              <a:solidFill>
                <a:srgbClr val="0066FF"/>
              </a:solidFill>
            </a:endParaRPr>
          </a:p>
        </p:txBody>
      </p:sp>
      <p:sp>
        <p:nvSpPr>
          <p:cNvPr id="36" name="Content Placeholder 2"/>
          <p:cNvSpPr>
            <a:spLocks noGrp="1"/>
          </p:cNvSpPr>
          <p:nvPr>
            <p:ph idx="1"/>
          </p:nvPr>
        </p:nvSpPr>
        <p:spPr bwMode="auto">
          <a:xfrm>
            <a:off x="222250" y="1108993"/>
            <a:ext cx="11747500" cy="51124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50000"/>
              </a:spcBef>
            </a:pPr>
            <a:r>
              <a:rPr lang="en-GB" altLang="en-US" sz="2400" dirty="0"/>
              <a:t>LCA results are presented in terms of Yield-per-Recruit</a:t>
            </a:r>
          </a:p>
          <a:p>
            <a:pPr>
              <a:spcBef>
                <a:spcPct val="50000"/>
              </a:spcBef>
            </a:pPr>
            <a:r>
              <a:rPr lang="en-GB" altLang="en-US" sz="2400" dirty="0"/>
              <a:t>Framework for evaluation of management measures</a:t>
            </a:r>
          </a:p>
          <a:p>
            <a:pPr eaLnBrk="1" hangingPunct="1">
              <a:spcBef>
                <a:spcPts val="4000"/>
              </a:spcBef>
            </a:pPr>
            <a:endParaRPr lang="en-GB" altLang="en-US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99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/>
      <p:bldP spid="33" grpId="0"/>
      <p:bldP spid="34" grpId="0" animBg="1"/>
      <p:bldP spid="35" grpId="0"/>
      <p:bldP spid="3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Length Cohort Analysis - Yield-per-Recruit (YPR)</a:t>
            </a: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6245226" y="116998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altLang="en-US"/>
          </a:p>
        </p:txBody>
      </p:sp>
      <p:pic>
        <p:nvPicPr>
          <p:cNvPr id="24" name="Picture 12" descr="yp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2636838"/>
            <a:ext cx="5995987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Line 56"/>
          <p:cNvSpPr>
            <a:spLocks noChangeShapeType="1"/>
          </p:cNvSpPr>
          <p:nvPr/>
        </p:nvSpPr>
        <p:spPr bwMode="auto">
          <a:xfrm flipV="1">
            <a:off x="2559051" y="3013075"/>
            <a:ext cx="360363" cy="295275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" name="Line 40"/>
          <p:cNvSpPr>
            <a:spLocks noChangeShapeType="1"/>
          </p:cNvSpPr>
          <p:nvPr/>
        </p:nvSpPr>
        <p:spPr bwMode="auto">
          <a:xfrm>
            <a:off x="3455988" y="3484563"/>
            <a:ext cx="0" cy="248285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" name="Line 57"/>
          <p:cNvSpPr>
            <a:spLocks noChangeShapeType="1"/>
          </p:cNvSpPr>
          <p:nvPr/>
        </p:nvSpPr>
        <p:spPr bwMode="auto">
          <a:xfrm flipV="1">
            <a:off x="3452814" y="2908300"/>
            <a:ext cx="776287" cy="57308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" name="Line 43"/>
          <p:cNvSpPr>
            <a:spLocks noChangeShapeType="1"/>
          </p:cNvSpPr>
          <p:nvPr/>
        </p:nvSpPr>
        <p:spPr bwMode="auto">
          <a:xfrm flipH="1">
            <a:off x="3760788" y="5157788"/>
            <a:ext cx="3059112" cy="0"/>
          </a:xfrm>
          <a:prstGeom prst="line">
            <a:avLst/>
          </a:prstGeom>
          <a:noFill/>
          <a:ln w="19050">
            <a:solidFill>
              <a:srgbClr val="33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" name="Line 46"/>
          <p:cNvSpPr>
            <a:spLocks noChangeShapeType="1"/>
          </p:cNvSpPr>
          <p:nvPr/>
        </p:nvSpPr>
        <p:spPr bwMode="auto">
          <a:xfrm>
            <a:off x="3775075" y="5154614"/>
            <a:ext cx="0" cy="827087"/>
          </a:xfrm>
          <a:prstGeom prst="line">
            <a:avLst/>
          </a:prstGeom>
          <a:noFill/>
          <a:ln w="19050">
            <a:solidFill>
              <a:srgbClr val="3366FF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" name="Line 48"/>
          <p:cNvSpPr>
            <a:spLocks noChangeShapeType="1"/>
          </p:cNvSpPr>
          <p:nvPr/>
        </p:nvSpPr>
        <p:spPr bwMode="auto">
          <a:xfrm>
            <a:off x="3935413" y="3357563"/>
            <a:ext cx="0" cy="26273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" name="Text Box 58"/>
          <p:cNvSpPr txBox="1">
            <a:spLocks noChangeArrowheads="1"/>
          </p:cNvSpPr>
          <p:nvPr/>
        </p:nvSpPr>
        <p:spPr bwMode="auto">
          <a:xfrm>
            <a:off x="3935413" y="5662613"/>
            <a:ext cx="5762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400" b="1"/>
              <a:t>F</a:t>
            </a:r>
            <a:r>
              <a:rPr lang="en-GB" altLang="en-US" sz="1400" b="1" baseline="-25000"/>
              <a:t>max</a:t>
            </a:r>
          </a:p>
        </p:txBody>
      </p:sp>
      <p:sp>
        <p:nvSpPr>
          <p:cNvPr id="32" name="Text Box 59"/>
          <p:cNvSpPr txBox="1">
            <a:spLocks noChangeArrowheads="1"/>
          </p:cNvSpPr>
          <p:nvPr/>
        </p:nvSpPr>
        <p:spPr bwMode="auto">
          <a:xfrm>
            <a:off x="3432175" y="5916613"/>
            <a:ext cx="8969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400" b="1">
                <a:solidFill>
                  <a:srgbClr val="0066FF"/>
                </a:solidFill>
              </a:rPr>
              <a:t>F</a:t>
            </a:r>
            <a:r>
              <a:rPr lang="en-GB" altLang="en-US" sz="1400" b="1" baseline="-25000">
                <a:solidFill>
                  <a:srgbClr val="0066FF"/>
                </a:solidFill>
              </a:rPr>
              <a:t>30%SPR</a:t>
            </a:r>
          </a:p>
        </p:txBody>
      </p:sp>
      <p:sp>
        <p:nvSpPr>
          <p:cNvPr id="33" name="Text Box 60"/>
          <p:cNvSpPr txBox="1">
            <a:spLocks noChangeArrowheads="1"/>
          </p:cNvSpPr>
          <p:nvPr/>
        </p:nvSpPr>
        <p:spPr bwMode="auto">
          <a:xfrm>
            <a:off x="2998788" y="5573713"/>
            <a:ext cx="5762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400" b="1">
                <a:solidFill>
                  <a:srgbClr val="006600"/>
                </a:solidFill>
              </a:rPr>
              <a:t>F</a:t>
            </a:r>
            <a:r>
              <a:rPr lang="en-GB" altLang="en-US" sz="1400" b="1" baseline="-25000">
                <a:solidFill>
                  <a:srgbClr val="006600"/>
                </a:solidFill>
              </a:rPr>
              <a:t>0.1</a:t>
            </a:r>
          </a:p>
        </p:txBody>
      </p:sp>
      <p:sp>
        <p:nvSpPr>
          <p:cNvPr id="34" name="Freeform 28"/>
          <p:cNvSpPr>
            <a:spLocks/>
          </p:cNvSpPr>
          <p:nvPr/>
        </p:nvSpPr>
        <p:spPr bwMode="auto">
          <a:xfrm>
            <a:off x="2560638" y="3365501"/>
            <a:ext cx="4248150" cy="2447925"/>
          </a:xfrm>
          <a:custGeom>
            <a:avLst/>
            <a:gdLst>
              <a:gd name="T0" fmla="*/ 0 w 2676"/>
              <a:gd name="T1" fmla="*/ 0 h 1542"/>
              <a:gd name="T2" fmla="*/ 288925 w 2676"/>
              <a:gd name="T3" fmla="*/ 720725 h 1542"/>
              <a:gd name="T4" fmla="*/ 647700 w 2676"/>
              <a:gd name="T5" fmla="*/ 1295400 h 1542"/>
              <a:gd name="T6" fmla="*/ 1439862 w 2676"/>
              <a:gd name="T7" fmla="*/ 1871663 h 1542"/>
              <a:gd name="T8" fmla="*/ 3097212 w 2676"/>
              <a:gd name="T9" fmla="*/ 2305050 h 1542"/>
              <a:gd name="T10" fmla="*/ 4248150 w 2676"/>
              <a:gd name="T11" fmla="*/ 2447925 h 154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76"/>
              <a:gd name="T19" fmla="*/ 0 h 1542"/>
              <a:gd name="T20" fmla="*/ 2676 w 2676"/>
              <a:gd name="T21" fmla="*/ 1542 h 154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76" h="1542">
                <a:moveTo>
                  <a:pt x="0" y="0"/>
                </a:moveTo>
                <a:cubicBezTo>
                  <a:pt x="57" y="159"/>
                  <a:pt x="114" y="318"/>
                  <a:pt x="182" y="454"/>
                </a:cubicBezTo>
                <a:cubicBezTo>
                  <a:pt x="250" y="590"/>
                  <a:pt x="287" y="695"/>
                  <a:pt x="408" y="816"/>
                </a:cubicBezTo>
                <a:cubicBezTo>
                  <a:pt x="529" y="937"/>
                  <a:pt x="650" y="1073"/>
                  <a:pt x="907" y="1179"/>
                </a:cubicBezTo>
                <a:cubicBezTo>
                  <a:pt x="1164" y="1285"/>
                  <a:pt x="1656" y="1392"/>
                  <a:pt x="1951" y="1452"/>
                </a:cubicBezTo>
                <a:cubicBezTo>
                  <a:pt x="2246" y="1512"/>
                  <a:pt x="2461" y="1527"/>
                  <a:pt x="2676" y="1542"/>
                </a:cubicBezTo>
              </a:path>
            </a:pathLst>
          </a:custGeom>
          <a:noFill/>
          <a:ln w="31750" cap="flat">
            <a:solidFill>
              <a:srgbClr val="0066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" name="Text Box 59"/>
          <p:cNvSpPr txBox="1">
            <a:spLocks noChangeArrowheads="1"/>
          </p:cNvSpPr>
          <p:nvPr/>
        </p:nvSpPr>
        <p:spPr bwMode="auto">
          <a:xfrm>
            <a:off x="6873876" y="5037139"/>
            <a:ext cx="5762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200" b="1">
                <a:solidFill>
                  <a:srgbClr val="0066FF"/>
                </a:solidFill>
              </a:rPr>
              <a:t>30%</a:t>
            </a:r>
            <a:endParaRPr lang="en-GB" altLang="en-US" sz="1200" b="1" baseline="-25000">
              <a:solidFill>
                <a:srgbClr val="0066FF"/>
              </a:solidFill>
            </a:endParaRPr>
          </a:p>
        </p:txBody>
      </p:sp>
      <p:sp>
        <p:nvSpPr>
          <p:cNvPr id="36" name="Content Placeholder 2"/>
          <p:cNvSpPr>
            <a:spLocks noGrp="1"/>
          </p:cNvSpPr>
          <p:nvPr>
            <p:ph idx="1"/>
          </p:nvPr>
        </p:nvSpPr>
        <p:spPr bwMode="auto">
          <a:xfrm>
            <a:off x="222250" y="1108993"/>
            <a:ext cx="11747500" cy="11436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altLang="en-US" sz="2400" dirty="0"/>
              <a:t>F</a:t>
            </a:r>
            <a:r>
              <a:rPr lang="en-GB" altLang="en-US" sz="2400" baseline="-25000" dirty="0"/>
              <a:t>MSY</a:t>
            </a:r>
            <a:r>
              <a:rPr lang="en-GB" altLang="en-US" sz="2400" dirty="0"/>
              <a:t> proxies</a:t>
            </a:r>
          </a:p>
          <a:p>
            <a:r>
              <a:rPr lang="en-GB" altLang="en-US" sz="2400" dirty="0"/>
              <a:t>Stock-recruitment relationship unknown: constant recruitment model</a:t>
            </a:r>
          </a:p>
          <a:p>
            <a:pPr eaLnBrk="1" hangingPunct="1">
              <a:spcBef>
                <a:spcPts val="4000"/>
              </a:spcBef>
            </a:pPr>
            <a:endParaRPr lang="en-GB" altLang="en-US" sz="2400" dirty="0">
              <a:cs typeface="Arial" charset="0"/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8112126" y="2585052"/>
            <a:ext cx="3562350" cy="346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9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2400" dirty="0"/>
              <a:t>Requires estimates of biological parameters &amp; fishery selection</a:t>
            </a:r>
          </a:p>
          <a:p>
            <a:endParaRPr lang="en-GB" altLang="en-US" sz="2400" dirty="0"/>
          </a:p>
          <a:p>
            <a:r>
              <a:rPr lang="en-GB" altLang="en-US" sz="2400" dirty="0"/>
              <a:t>F</a:t>
            </a:r>
            <a:r>
              <a:rPr lang="en-GB" altLang="en-US" sz="2400" baseline="-25000" dirty="0"/>
              <a:t>MAX</a:t>
            </a:r>
            <a:r>
              <a:rPr lang="en-GB" altLang="en-US" sz="2400" dirty="0"/>
              <a:t> used as a proxy for F</a:t>
            </a:r>
            <a:r>
              <a:rPr lang="en-GB" altLang="en-US" sz="2400" baseline="-25000" dirty="0"/>
              <a:t>MSY</a:t>
            </a:r>
          </a:p>
          <a:p>
            <a:pPr>
              <a:spcBef>
                <a:spcPts val="4000"/>
              </a:spcBef>
            </a:pPr>
            <a:endParaRPr lang="en-GB" altLang="en-US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457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-180002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LCA results – Brown crab Fishing Mortality (F)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864000"/>
            <a:ext cx="4760000" cy="612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BC063B-9E6E-C91B-138D-ED1A4BCE01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864000"/>
            <a:ext cx="4760001" cy="6120000"/>
          </a:xfrm>
          <a:prstGeom prst="rect">
            <a:avLst/>
          </a:prstGeom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F2C96C7-81BB-83CD-7549-FEE3F0D6311E}"/>
              </a:ext>
            </a:extLst>
          </p:cNvPr>
          <p:cNvSpPr txBox="1">
            <a:spLocks/>
          </p:cNvSpPr>
          <p:nvPr/>
        </p:nvSpPr>
        <p:spPr bwMode="auto">
          <a:xfrm>
            <a:off x="809560" y="594973"/>
            <a:ext cx="177029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899" tIns="42449" rIns="84899" bIns="42449" numCol="1" anchor="t" anchorCtr="0" compatLnSpc="1">
            <a:prstTxWarp prst="textNoShape">
              <a:avLst/>
            </a:prstTxWarp>
          </a:bodyPr>
          <a:lstStyle>
            <a:lvl1pPr marL="318242" indent="-318242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9970" indent="-266094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7F7F7F"/>
                </a:solidFill>
                <a:latin typeface="+mn-lt"/>
                <a:ea typeface="+mn-ea"/>
              </a:defRPr>
            </a:lvl2pPr>
            <a:lvl3pPr marL="1061698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+mn-lt"/>
                <a:ea typeface="+mn-ea"/>
              </a:defRPr>
            </a:lvl3pPr>
            <a:lvl4pPr marL="1485575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7F7F7F"/>
                </a:solidFill>
                <a:latin typeface="+mn-lt"/>
                <a:ea typeface="+mn-ea"/>
              </a:defRPr>
            </a:lvl4pPr>
            <a:lvl5pPr marL="1910790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7F7F7F"/>
                </a:solidFill>
                <a:latin typeface="+mn-lt"/>
                <a:ea typeface="+mn-ea"/>
              </a:defRPr>
            </a:lvl5pPr>
            <a:lvl6pPr marL="22958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6pPr>
            <a:lvl7pPr marL="26809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7pPr>
            <a:lvl8pPr marL="30660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8pPr>
            <a:lvl9pPr marL="34511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2022"/>
              </a:spcBef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Females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48CABCE-4842-D0F7-B689-89223D245842}"/>
              </a:ext>
            </a:extLst>
          </p:cNvPr>
          <p:cNvSpPr txBox="1">
            <a:spLocks/>
          </p:cNvSpPr>
          <p:nvPr/>
        </p:nvSpPr>
        <p:spPr bwMode="auto">
          <a:xfrm>
            <a:off x="6269690" y="614449"/>
            <a:ext cx="177029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899" tIns="42449" rIns="84899" bIns="42449" numCol="1" anchor="t" anchorCtr="0" compatLnSpc="1">
            <a:prstTxWarp prst="textNoShape">
              <a:avLst/>
            </a:prstTxWarp>
          </a:bodyPr>
          <a:lstStyle>
            <a:lvl1pPr marL="318242" indent="-318242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9970" indent="-266094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7F7F7F"/>
                </a:solidFill>
                <a:latin typeface="+mn-lt"/>
                <a:ea typeface="+mn-ea"/>
              </a:defRPr>
            </a:lvl2pPr>
            <a:lvl3pPr marL="1061698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+mn-lt"/>
                <a:ea typeface="+mn-ea"/>
              </a:defRPr>
            </a:lvl3pPr>
            <a:lvl4pPr marL="1485575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7F7F7F"/>
                </a:solidFill>
                <a:latin typeface="+mn-lt"/>
                <a:ea typeface="+mn-ea"/>
              </a:defRPr>
            </a:lvl4pPr>
            <a:lvl5pPr marL="1910790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7F7F7F"/>
                </a:solidFill>
                <a:latin typeface="+mn-lt"/>
                <a:ea typeface="+mn-ea"/>
              </a:defRPr>
            </a:lvl5pPr>
            <a:lvl6pPr marL="22958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6pPr>
            <a:lvl7pPr marL="26809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7pPr>
            <a:lvl8pPr marL="30660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8pPr>
            <a:lvl9pPr marL="34511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2022"/>
              </a:spcBef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Males</a:t>
            </a:r>
          </a:p>
        </p:txBody>
      </p:sp>
    </p:spTree>
    <p:extLst>
      <p:ext uri="{BB962C8B-B14F-4D97-AF65-F5344CB8AC3E}">
        <p14:creationId xmlns:p14="http://schemas.microsoft.com/office/powerpoint/2010/main" val="138356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LCA results – Brown crab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13" y="1256895"/>
            <a:ext cx="7021725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638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LCA results – Brown crab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" y="1404000"/>
            <a:ext cx="4455567" cy="52207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0779" y="4319752"/>
            <a:ext cx="4291708" cy="180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4405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864000"/>
            <a:ext cx="4760001" cy="6120000"/>
          </a:xfrm>
          <a:prstGeom prst="rect">
            <a:avLst/>
          </a:prstGeom>
        </p:spPr>
      </p:pic>
      <p:sp>
        <p:nvSpPr>
          <p:cNvPr id="6" name="Rectangle 31">
            <a:extLst>
              <a:ext uri="{FF2B5EF4-FFF2-40B4-BE49-F238E27FC236}">
                <a16:creationId xmlns:a16="http://schemas.microsoft.com/office/drawing/2014/main" id="{F90ECE55-139B-E639-5AEC-E44AE3D0F1B5}"/>
              </a:ext>
            </a:extLst>
          </p:cNvPr>
          <p:cNvSpPr txBox="1">
            <a:spLocks noChangeArrowheads="1"/>
          </p:cNvSpPr>
          <p:nvPr/>
        </p:nvSpPr>
        <p:spPr>
          <a:xfrm>
            <a:off x="103207" y="-180002"/>
            <a:ext cx="10515600" cy="1046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004B8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altLang="en-US" dirty="0"/>
              <a:t>LCA results – Velvet crab Fishing Mortality (F)</a:t>
            </a:r>
            <a:endParaRPr lang="en-US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EE1438-0CD0-6EB1-054E-2283C47CA0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864000"/>
            <a:ext cx="4760001" cy="6120000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A65A21E-1454-087D-586E-6F0F0FBAA484}"/>
              </a:ext>
            </a:extLst>
          </p:cNvPr>
          <p:cNvSpPr txBox="1">
            <a:spLocks/>
          </p:cNvSpPr>
          <p:nvPr/>
        </p:nvSpPr>
        <p:spPr bwMode="auto">
          <a:xfrm>
            <a:off x="809560" y="594973"/>
            <a:ext cx="177029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899" tIns="42449" rIns="84899" bIns="42449" numCol="1" anchor="t" anchorCtr="0" compatLnSpc="1">
            <a:prstTxWarp prst="textNoShape">
              <a:avLst/>
            </a:prstTxWarp>
          </a:bodyPr>
          <a:lstStyle>
            <a:lvl1pPr marL="318242" indent="-318242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9970" indent="-266094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7F7F7F"/>
                </a:solidFill>
                <a:latin typeface="+mn-lt"/>
                <a:ea typeface="+mn-ea"/>
              </a:defRPr>
            </a:lvl2pPr>
            <a:lvl3pPr marL="1061698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+mn-lt"/>
                <a:ea typeface="+mn-ea"/>
              </a:defRPr>
            </a:lvl3pPr>
            <a:lvl4pPr marL="1485575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7F7F7F"/>
                </a:solidFill>
                <a:latin typeface="+mn-lt"/>
                <a:ea typeface="+mn-ea"/>
              </a:defRPr>
            </a:lvl4pPr>
            <a:lvl5pPr marL="1910790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7F7F7F"/>
                </a:solidFill>
                <a:latin typeface="+mn-lt"/>
                <a:ea typeface="+mn-ea"/>
              </a:defRPr>
            </a:lvl5pPr>
            <a:lvl6pPr marL="22958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6pPr>
            <a:lvl7pPr marL="26809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7pPr>
            <a:lvl8pPr marL="30660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8pPr>
            <a:lvl9pPr marL="34511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2022"/>
              </a:spcBef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Females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AF3AE9A-C12F-3CF8-4E36-2A20BB1550BA}"/>
              </a:ext>
            </a:extLst>
          </p:cNvPr>
          <p:cNvSpPr txBox="1">
            <a:spLocks/>
          </p:cNvSpPr>
          <p:nvPr/>
        </p:nvSpPr>
        <p:spPr bwMode="auto">
          <a:xfrm>
            <a:off x="6269690" y="614449"/>
            <a:ext cx="177029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899" tIns="42449" rIns="84899" bIns="42449" numCol="1" anchor="t" anchorCtr="0" compatLnSpc="1">
            <a:prstTxWarp prst="textNoShape">
              <a:avLst/>
            </a:prstTxWarp>
          </a:bodyPr>
          <a:lstStyle>
            <a:lvl1pPr marL="318242" indent="-318242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9970" indent="-266094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7F7F7F"/>
                </a:solidFill>
                <a:latin typeface="+mn-lt"/>
                <a:ea typeface="+mn-ea"/>
              </a:defRPr>
            </a:lvl2pPr>
            <a:lvl3pPr marL="1061698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+mn-lt"/>
                <a:ea typeface="+mn-ea"/>
              </a:defRPr>
            </a:lvl3pPr>
            <a:lvl4pPr marL="1485575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7F7F7F"/>
                </a:solidFill>
                <a:latin typeface="+mn-lt"/>
                <a:ea typeface="+mn-ea"/>
              </a:defRPr>
            </a:lvl4pPr>
            <a:lvl5pPr marL="1910790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7F7F7F"/>
                </a:solidFill>
                <a:latin typeface="+mn-lt"/>
                <a:ea typeface="+mn-ea"/>
              </a:defRPr>
            </a:lvl5pPr>
            <a:lvl6pPr marL="22958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6pPr>
            <a:lvl7pPr marL="26809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7pPr>
            <a:lvl8pPr marL="30660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8pPr>
            <a:lvl9pPr marL="34511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2022"/>
              </a:spcBef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Males</a:t>
            </a:r>
          </a:p>
        </p:txBody>
      </p:sp>
    </p:spTree>
    <p:extLst>
      <p:ext uri="{BB962C8B-B14F-4D97-AF65-F5344CB8AC3E}">
        <p14:creationId xmlns:p14="http://schemas.microsoft.com/office/powerpoint/2010/main" val="3933572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Outline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438149" y="1238250"/>
            <a:ext cx="11658601" cy="4878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342900" indent="-342900">
              <a:spcBef>
                <a:spcPct val="5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Crab and Lobster Stock assessments (brown crab, velvet crab and lobster)</a:t>
            </a:r>
          </a:p>
          <a:p>
            <a:pPr marL="342900" indent="-342900">
              <a:spcBef>
                <a:spcPct val="5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 units</a:t>
            </a:r>
          </a:p>
          <a:p>
            <a:pPr marL="342900" indent="-342900">
              <a:spcBef>
                <a:spcPct val="5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Landings</a:t>
            </a:r>
            <a:endParaRPr lang="en-GB" altLang="en-US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5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Sampling data</a:t>
            </a:r>
          </a:p>
          <a:p>
            <a:pPr marL="342900" indent="-342900">
              <a:spcBef>
                <a:spcPct val="5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assessments: Length Cohort Analysis (LCA) &amp; </a:t>
            </a:r>
            <a:r>
              <a:rPr lang="en-GB" altLang="en-US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LBIs</a:t>
            </a:r>
            <a:endParaRPr lang="en-GB" altLang="en-US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5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 indicators</a:t>
            </a:r>
          </a:p>
          <a:p>
            <a:pPr marL="342900" indent="-342900">
              <a:spcBef>
                <a:spcPct val="5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Advice and ongoing work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endParaRPr lang="en-US" altLang="en-US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7062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LCA results – Velvet crab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93" y="1282119"/>
            <a:ext cx="6994864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416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LCA results – Velvet crab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0779" y="4319752"/>
            <a:ext cx="4291708" cy="18040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" y="1404000"/>
            <a:ext cx="4454894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2137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864000"/>
            <a:ext cx="4760001" cy="6120000"/>
          </a:xfrm>
          <a:prstGeom prst="rect">
            <a:avLst/>
          </a:prstGeom>
        </p:spPr>
      </p:pic>
      <p:sp>
        <p:nvSpPr>
          <p:cNvPr id="7" name="Rectangle 31">
            <a:extLst>
              <a:ext uri="{FF2B5EF4-FFF2-40B4-BE49-F238E27FC236}">
                <a16:creationId xmlns:a16="http://schemas.microsoft.com/office/drawing/2014/main" id="{9B2B78C0-B331-2233-B044-BD982D55D735}"/>
              </a:ext>
            </a:extLst>
          </p:cNvPr>
          <p:cNvSpPr txBox="1">
            <a:spLocks noChangeArrowheads="1"/>
          </p:cNvSpPr>
          <p:nvPr/>
        </p:nvSpPr>
        <p:spPr>
          <a:xfrm>
            <a:off x="103207" y="-180002"/>
            <a:ext cx="10515600" cy="1046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004B8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altLang="en-US" dirty="0"/>
              <a:t>LCA results </a:t>
            </a:r>
            <a:r>
              <a:rPr lang="en-GB" altLang="en-US"/>
              <a:t>– Lobster Fishing Mortality (F)</a:t>
            </a:r>
            <a:endParaRPr lang="en-US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D29207-62B6-BE16-13A6-4628996258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864000"/>
            <a:ext cx="4760001" cy="6120000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E9AB4167-36D6-34CE-31FA-6B745930EC2A}"/>
              </a:ext>
            </a:extLst>
          </p:cNvPr>
          <p:cNvSpPr txBox="1">
            <a:spLocks/>
          </p:cNvSpPr>
          <p:nvPr/>
        </p:nvSpPr>
        <p:spPr bwMode="auto">
          <a:xfrm>
            <a:off x="809560" y="594973"/>
            <a:ext cx="177029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899" tIns="42449" rIns="84899" bIns="42449" numCol="1" anchor="t" anchorCtr="0" compatLnSpc="1">
            <a:prstTxWarp prst="textNoShape">
              <a:avLst/>
            </a:prstTxWarp>
          </a:bodyPr>
          <a:lstStyle>
            <a:lvl1pPr marL="318242" indent="-318242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9970" indent="-266094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7F7F7F"/>
                </a:solidFill>
                <a:latin typeface="+mn-lt"/>
                <a:ea typeface="+mn-ea"/>
              </a:defRPr>
            </a:lvl2pPr>
            <a:lvl3pPr marL="1061698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+mn-lt"/>
                <a:ea typeface="+mn-ea"/>
              </a:defRPr>
            </a:lvl3pPr>
            <a:lvl4pPr marL="1485575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7F7F7F"/>
                </a:solidFill>
                <a:latin typeface="+mn-lt"/>
                <a:ea typeface="+mn-ea"/>
              </a:defRPr>
            </a:lvl4pPr>
            <a:lvl5pPr marL="1910790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7F7F7F"/>
                </a:solidFill>
                <a:latin typeface="+mn-lt"/>
                <a:ea typeface="+mn-ea"/>
              </a:defRPr>
            </a:lvl5pPr>
            <a:lvl6pPr marL="22958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6pPr>
            <a:lvl7pPr marL="26809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7pPr>
            <a:lvl8pPr marL="30660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8pPr>
            <a:lvl9pPr marL="34511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2022"/>
              </a:spcBef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Females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789BAE44-4521-F92C-C4E5-A8C8D9927958}"/>
              </a:ext>
            </a:extLst>
          </p:cNvPr>
          <p:cNvSpPr txBox="1">
            <a:spLocks/>
          </p:cNvSpPr>
          <p:nvPr/>
        </p:nvSpPr>
        <p:spPr bwMode="auto">
          <a:xfrm>
            <a:off x="6269690" y="614449"/>
            <a:ext cx="177029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899" tIns="42449" rIns="84899" bIns="42449" numCol="1" anchor="t" anchorCtr="0" compatLnSpc="1">
            <a:prstTxWarp prst="textNoShape">
              <a:avLst/>
            </a:prstTxWarp>
          </a:bodyPr>
          <a:lstStyle>
            <a:lvl1pPr marL="318242" indent="-318242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9970" indent="-266094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7F7F7F"/>
                </a:solidFill>
                <a:latin typeface="+mn-lt"/>
                <a:ea typeface="+mn-ea"/>
              </a:defRPr>
            </a:lvl2pPr>
            <a:lvl3pPr marL="1061698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+mn-lt"/>
                <a:ea typeface="+mn-ea"/>
              </a:defRPr>
            </a:lvl3pPr>
            <a:lvl4pPr marL="1485575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7F7F7F"/>
                </a:solidFill>
                <a:latin typeface="+mn-lt"/>
                <a:ea typeface="+mn-ea"/>
              </a:defRPr>
            </a:lvl4pPr>
            <a:lvl5pPr marL="1910790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7F7F7F"/>
                </a:solidFill>
                <a:latin typeface="+mn-lt"/>
                <a:ea typeface="+mn-ea"/>
              </a:defRPr>
            </a:lvl5pPr>
            <a:lvl6pPr marL="22958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6pPr>
            <a:lvl7pPr marL="26809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7pPr>
            <a:lvl8pPr marL="30660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8pPr>
            <a:lvl9pPr marL="34511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2022"/>
              </a:spcBef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Males</a:t>
            </a:r>
          </a:p>
        </p:txBody>
      </p:sp>
    </p:spTree>
    <p:extLst>
      <p:ext uri="{BB962C8B-B14F-4D97-AF65-F5344CB8AC3E}">
        <p14:creationId xmlns:p14="http://schemas.microsoft.com/office/powerpoint/2010/main" val="109187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LCA results – Lobster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73" y="1259288"/>
            <a:ext cx="7023473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2592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LCA results – Lobster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05485"/>
            <a:ext cx="4454894" cy="522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0779" y="4319752"/>
            <a:ext cx="4291708" cy="180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504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157" y="-43880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Survey indices – Brown crab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15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-1905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Content Placeholder 3"/>
          <p:cNvSpPr>
            <a:spLocks noGrp="1"/>
          </p:cNvSpPr>
          <p:nvPr>
            <p:ph idx="1"/>
          </p:nvPr>
        </p:nvSpPr>
        <p:spPr>
          <a:xfrm>
            <a:off x="107504" y="898302"/>
            <a:ext cx="3816424" cy="789186"/>
          </a:xfrm>
        </p:spPr>
        <p:txBody>
          <a:bodyPr/>
          <a:lstStyle/>
          <a:p>
            <a:pPr marL="0" indent="0">
              <a:spcBef>
                <a:spcPts val="2022"/>
              </a:spcBef>
              <a:buNone/>
            </a:pPr>
            <a:r>
              <a:rPr lang="en-GB" sz="2400" dirty="0"/>
              <a:t>Scallop Dredge Surveys</a:t>
            </a:r>
          </a:p>
          <a:p>
            <a:endParaRPr lang="en-US" altLang="en-US" sz="2400" dirty="0"/>
          </a:p>
        </p:txBody>
      </p:sp>
      <p:sp>
        <p:nvSpPr>
          <p:cNvPr id="22" name="Content Placeholder 3"/>
          <p:cNvSpPr txBox="1">
            <a:spLocks/>
          </p:cNvSpPr>
          <p:nvPr/>
        </p:nvSpPr>
        <p:spPr bwMode="auto">
          <a:xfrm>
            <a:off x="4366392" y="850416"/>
            <a:ext cx="3744416" cy="789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899" tIns="42449" rIns="84899" bIns="42449" numCol="1" anchor="t" anchorCtr="0" compatLnSpc="1">
            <a:prstTxWarp prst="textNoShape">
              <a:avLst/>
            </a:prstTxWarp>
          </a:bodyPr>
          <a:lstStyle>
            <a:lvl1pPr marL="318242" indent="-318242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9970" indent="-266094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7F7F7F"/>
                </a:solidFill>
                <a:latin typeface="+mn-lt"/>
                <a:ea typeface="+mn-ea"/>
              </a:defRPr>
            </a:lvl2pPr>
            <a:lvl3pPr marL="1061698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+mn-lt"/>
                <a:ea typeface="+mn-ea"/>
              </a:defRPr>
            </a:lvl3pPr>
            <a:lvl4pPr marL="1485575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7F7F7F"/>
                </a:solidFill>
                <a:latin typeface="+mn-lt"/>
                <a:ea typeface="+mn-ea"/>
              </a:defRPr>
            </a:lvl4pPr>
            <a:lvl5pPr marL="1910790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7F7F7F"/>
                </a:solidFill>
                <a:latin typeface="+mn-lt"/>
                <a:ea typeface="+mn-ea"/>
              </a:defRPr>
            </a:lvl5pPr>
            <a:lvl6pPr marL="22958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6pPr>
            <a:lvl7pPr marL="26809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7pPr>
            <a:lvl8pPr marL="30660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8pPr>
            <a:lvl9pPr marL="34511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2022"/>
              </a:spcBef>
              <a:buFontTx/>
              <a:buNone/>
            </a:pPr>
            <a:r>
              <a:rPr lang="en-GB" sz="2400" kern="0" dirty="0">
                <a:latin typeface="Arial" panose="020B0604020202020204" pitchFamily="34" charset="0"/>
                <a:cs typeface="Arial" panose="020B0604020202020204" pitchFamily="34" charset="0"/>
              </a:rPr>
              <a:t>Trawl Surveys - IBTS</a:t>
            </a:r>
          </a:p>
          <a:p>
            <a:endParaRPr lang="en-US" altLang="en-US" sz="2400" kern="0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232" y="1360156"/>
            <a:ext cx="3693914" cy="278621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02358"/>
            <a:ext cx="3556264" cy="2667198"/>
          </a:xfrm>
          <a:prstGeom prst="rect">
            <a:avLst/>
          </a:prstGeom>
        </p:spPr>
      </p:pic>
      <p:sp>
        <p:nvSpPr>
          <p:cNvPr id="45" name="Content Placeholder 2"/>
          <p:cNvSpPr txBox="1">
            <a:spLocks/>
          </p:cNvSpPr>
          <p:nvPr/>
        </p:nvSpPr>
        <p:spPr bwMode="auto">
          <a:xfrm>
            <a:off x="285750" y="5165249"/>
            <a:ext cx="11747500" cy="136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9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22"/>
              </a:spcBef>
            </a:pPr>
            <a:r>
              <a:rPr lang="en-GB" sz="2400" kern="0" dirty="0"/>
              <a:t>Swept area calculated: tow length ×gear width</a:t>
            </a:r>
          </a:p>
          <a:p>
            <a:pPr>
              <a:spcBef>
                <a:spcPts val="2022"/>
              </a:spcBef>
            </a:pPr>
            <a:r>
              <a:rPr lang="en-GB" sz="2400" kern="0" dirty="0"/>
              <a:t>Response variable: crab catch rate (N/m</a:t>
            </a:r>
            <a:r>
              <a:rPr lang="en-GB" sz="2400" kern="0" baseline="30000" dirty="0"/>
              <a:t>2</a:t>
            </a:r>
            <a:r>
              <a:rPr lang="en-GB" sz="2400" kern="0" dirty="0"/>
              <a:t>)</a:t>
            </a:r>
          </a:p>
          <a:p>
            <a:pPr>
              <a:spcBef>
                <a:spcPts val="4000"/>
              </a:spcBef>
            </a:pPr>
            <a:endParaRPr lang="en-GB" altLang="en-US" sz="2400" dirty="0"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0773" y="1360156"/>
            <a:ext cx="4102587" cy="2301968"/>
          </a:xfrm>
          <a:prstGeom prst="rect">
            <a:avLst/>
          </a:prstGeom>
        </p:spPr>
      </p:pic>
      <p:sp>
        <p:nvSpPr>
          <p:cNvPr id="11" name="Content Placeholder 3"/>
          <p:cNvSpPr txBox="1">
            <a:spLocks/>
          </p:cNvSpPr>
          <p:nvPr/>
        </p:nvSpPr>
        <p:spPr bwMode="auto">
          <a:xfrm>
            <a:off x="8537320" y="846209"/>
            <a:ext cx="3744416" cy="789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899" tIns="42449" rIns="84899" bIns="42449" numCol="1" anchor="t" anchorCtr="0" compatLnSpc="1">
            <a:prstTxWarp prst="textNoShape">
              <a:avLst/>
            </a:prstTxWarp>
          </a:bodyPr>
          <a:lstStyle>
            <a:lvl1pPr marL="318242" indent="-318242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9970" indent="-266094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7F7F7F"/>
                </a:solidFill>
                <a:latin typeface="+mn-lt"/>
                <a:ea typeface="+mn-ea"/>
              </a:defRPr>
            </a:lvl2pPr>
            <a:lvl3pPr marL="1061698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+mn-lt"/>
                <a:ea typeface="+mn-ea"/>
              </a:defRPr>
            </a:lvl3pPr>
            <a:lvl4pPr marL="1485575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7F7F7F"/>
                </a:solidFill>
                <a:latin typeface="+mn-lt"/>
                <a:ea typeface="+mn-ea"/>
              </a:defRPr>
            </a:lvl4pPr>
            <a:lvl5pPr marL="1910790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7F7F7F"/>
                </a:solidFill>
                <a:latin typeface="+mn-lt"/>
                <a:ea typeface="+mn-ea"/>
              </a:defRPr>
            </a:lvl5pPr>
            <a:lvl6pPr marL="22958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6pPr>
            <a:lvl7pPr marL="26809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7pPr>
            <a:lvl8pPr marL="30660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8pPr>
            <a:lvl9pPr marL="34511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2022"/>
              </a:spcBef>
              <a:buFontTx/>
              <a:buNone/>
            </a:pPr>
            <a:r>
              <a:rPr lang="en-GB" sz="2400" kern="0" dirty="0">
                <a:latin typeface="Arial" panose="020B0604020202020204" pitchFamily="34" charset="0"/>
                <a:cs typeface="Arial" panose="020B0604020202020204" pitchFamily="34" charset="0"/>
              </a:rPr>
              <a:t>Survey indices paper</a:t>
            </a:r>
          </a:p>
          <a:p>
            <a:endParaRPr lang="en-US" altLang="en-US" sz="2400" kern="0" dirty="0"/>
          </a:p>
        </p:txBody>
      </p:sp>
    </p:spTree>
    <p:extLst>
      <p:ext uri="{BB962C8B-B14F-4D97-AF65-F5344CB8AC3E}">
        <p14:creationId xmlns:p14="http://schemas.microsoft.com/office/powerpoint/2010/main" val="33720982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157" y="199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Survey indices - Variables of interest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15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-1905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3"/>
          <a:stretch/>
        </p:blipFill>
        <p:spPr>
          <a:xfrm>
            <a:off x="3419872" y="2137420"/>
            <a:ext cx="1974750" cy="2880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1"/>
          <a:stretch/>
        </p:blipFill>
        <p:spPr>
          <a:xfrm>
            <a:off x="732845" y="2137420"/>
            <a:ext cx="1989677" cy="2880000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0" t="8009" r="3826" b="11190"/>
          <a:stretch/>
        </p:blipFill>
        <p:spPr bwMode="auto">
          <a:xfrm>
            <a:off x="6629915" y="2137420"/>
            <a:ext cx="1716818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ontent Placeholder 3"/>
          <p:cNvSpPr txBox="1">
            <a:spLocks/>
          </p:cNvSpPr>
          <p:nvPr/>
        </p:nvSpPr>
        <p:spPr bwMode="auto">
          <a:xfrm>
            <a:off x="3593798" y="1561356"/>
            <a:ext cx="177029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899" tIns="42449" rIns="84899" bIns="42449" numCol="1" anchor="t" anchorCtr="0" compatLnSpc="1">
            <a:prstTxWarp prst="textNoShape">
              <a:avLst/>
            </a:prstTxWarp>
          </a:bodyPr>
          <a:lstStyle>
            <a:lvl1pPr marL="318242" indent="-318242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9970" indent="-266094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7F7F7F"/>
                </a:solidFill>
                <a:latin typeface="+mn-lt"/>
                <a:ea typeface="+mn-ea"/>
              </a:defRPr>
            </a:lvl2pPr>
            <a:lvl3pPr marL="1061698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+mn-lt"/>
                <a:ea typeface="+mn-ea"/>
              </a:defRPr>
            </a:lvl3pPr>
            <a:lvl4pPr marL="1485575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7F7F7F"/>
                </a:solidFill>
                <a:latin typeface="+mn-lt"/>
                <a:ea typeface="+mn-ea"/>
              </a:defRPr>
            </a:lvl4pPr>
            <a:lvl5pPr marL="1910790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7F7F7F"/>
                </a:solidFill>
                <a:latin typeface="+mn-lt"/>
                <a:ea typeface="+mn-ea"/>
              </a:defRPr>
            </a:lvl5pPr>
            <a:lvl6pPr marL="22958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6pPr>
            <a:lvl7pPr marL="26809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7pPr>
            <a:lvl8pPr marL="30660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8pPr>
            <a:lvl9pPr marL="34511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2022"/>
              </a:spcBef>
              <a:buNone/>
            </a:pPr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Depth</a:t>
            </a:r>
          </a:p>
        </p:txBody>
      </p:sp>
      <p:sp>
        <p:nvSpPr>
          <p:cNvPr id="16" name="Content Placeholder 3"/>
          <p:cNvSpPr txBox="1">
            <a:spLocks/>
          </p:cNvSpPr>
          <p:nvPr/>
        </p:nvSpPr>
        <p:spPr bwMode="auto">
          <a:xfrm>
            <a:off x="35496" y="1417340"/>
            <a:ext cx="338437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899" tIns="42449" rIns="84899" bIns="42449" numCol="1" anchor="t" anchorCtr="0" compatLnSpc="1">
            <a:prstTxWarp prst="textNoShape">
              <a:avLst/>
            </a:prstTxWarp>
          </a:bodyPr>
          <a:lstStyle>
            <a:lvl1pPr marL="318242" indent="-318242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9970" indent="-266094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7F7F7F"/>
                </a:solidFill>
                <a:latin typeface="+mn-lt"/>
                <a:ea typeface="+mn-ea"/>
              </a:defRPr>
            </a:lvl2pPr>
            <a:lvl3pPr marL="1061698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+mn-lt"/>
                <a:ea typeface="+mn-ea"/>
              </a:defRPr>
            </a:lvl3pPr>
            <a:lvl4pPr marL="1485575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7F7F7F"/>
                </a:solidFill>
                <a:latin typeface="+mn-lt"/>
                <a:ea typeface="+mn-ea"/>
              </a:defRPr>
            </a:lvl4pPr>
            <a:lvl5pPr marL="1910790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7F7F7F"/>
                </a:solidFill>
                <a:latin typeface="+mn-lt"/>
                <a:ea typeface="+mn-ea"/>
              </a:defRPr>
            </a:lvl5pPr>
            <a:lvl6pPr marL="22958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6pPr>
            <a:lvl7pPr marL="26809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7pPr>
            <a:lvl8pPr marL="30660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8pPr>
            <a:lvl9pPr marL="34511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Sediment type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(BGS)</a:t>
            </a:r>
          </a:p>
        </p:txBody>
      </p:sp>
      <p:sp>
        <p:nvSpPr>
          <p:cNvPr id="17" name="Content Placeholder 3"/>
          <p:cNvSpPr txBox="1">
            <a:spLocks/>
          </p:cNvSpPr>
          <p:nvPr/>
        </p:nvSpPr>
        <p:spPr bwMode="auto">
          <a:xfrm>
            <a:off x="6084168" y="1345332"/>
            <a:ext cx="2808312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899" tIns="42449" rIns="84899" bIns="42449" numCol="1" anchor="t" anchorCtr="0" compatLnSpc="1">
            <a:prstTxWarp prst="textNoShape">
              <a:avLst/>
            </a:prstTxWarp>
          </a:bodyPr>
          <a:lstStyle>
            <a:lvl1pPr marL="318242" indent="-318242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9970" indent="-266094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7F7F7F"/>
                </a:solidFill>
                <a:latin typeface="+mn-lt"/>
                <a:ea typeface="+mn-ea"/>
              </a:defRPr>
            </a:lvl2pPr>
            <a:lvl3pPr marL="1061698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7F7F7F"/>
                </a:solidFill>
                <a:latin typeface="+mn-lt"/>
                <a:ea typeface="+mn-ea"/>
              </a:defRPr>
            </a:lvl3pPr>
            <a:lvl4pPr marL="1485575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7F7F7F"/>
                </a:solidFill>
                <a:latin typeface="+mn-lt"/>
                <a:ea typeface="+mn-ea"/>
              </a:defRPr>
            </a:lvl4pPr>
            <a:lvl5pPr marL="1910790" indent="-212607" algn="l" defTabSz="849091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7F7F7F"/>
                </a:solidFill>
                <a:latin typeface="+mn-lt"/>
                <a:ea typeface="+mn-ea"/>
              </a:defRPr>
            </a:lvl5pPr>
            <a:lvl6pPr marL="22958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6pPr>
            <a:lvl7pPr marL="2680989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7pPr>
            <a:lvl8pPr marL="30660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8pPr>
            <a:lvl9pPr marL="3451188" indent="-212607" algn="l" defTabSz="849091" rtl="0" fontAlgn="base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Distance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to coast</a:t>
            </a:r>
          </a:p>
        </p:txBody>
      </p:sp>
    </p:spTree>
    <p:extLst>
      <p:ext uri="{BB962C8B-B14F-4D97-AF65-F5344CB8AC3E}">
        <p14:creationId xmlns:p14="http://schemas.microsoft.com/office/powerpoint/2010/main" val="1179501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0" descr="assess are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7" t="5792" r="2650" b="7449"/>
          <a:stretch>
            <a:fillRect/>
          </a:stretch>
        </p:blipFill>
        <p:spPr bwMode="auto">
          <a:xfrm>
            <a:off x="2054146" y="1057235"/>
            <a:ext cx="4765070" cy="5439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157" y="199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Survey indices – Brown crab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15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-1905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 bwMode="auto">
          <a:xfrm>
            <a:off x="4872122" y="3024855"/>
            <a:ext cx="1237322" cy="2768408"/>
          </a:xfrm>
          <a:prstGeom prst="ellipse">
            <a:avLst/>
          </a:prstGeom>
          <a:solidFill>
            <a:srgbClr val="FFFF00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charset="0"/>
              <a:ea typeface="ＭＳ Ｐゴシック" pitchFamily="1" charset="-128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3517156" y="3236839"/>
            <a:ext cx="828060" cy="2556424"/>
          </a:xfrm>
          <a:prstGeom prst="ellipse">
            <a:avLst/>
          </a:prstGeom>
          <a:solidFill>
            <a:srgbClr val="FFFF00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charset="0"/>
              <a:ea typeface="ＭＳ Ｐゴシック" pitchFamily="1" charset="-128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5677397" y="1417770"/>
            <a:ext cx="567139" cy="920499"/>
          </a:xfrm>
          <a:prstGeom prst="ellipse">
            <a:avLst/>
          </a:prstGeom>
          <a:solidFill>
            <a:srgbClr val="FFFF00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charset="0"/>
              <a:ea typeface="ＭＳ Ｐゴシック" pitchFamily="1" charset="-128"/>
            </a:endParaRPr>
          </a:p>
        </p:txBody>
      </p:sp>
      <p:cxnSp>
        <p:nvCxnSpPr>
          <p:cNvPr id="26" name="Straight Connector 25"/>
          <p:cNvCxnSpPr/>
          <p:nvPr/>
        </p:nvCxnSpPr>
        <p:spPr bwMode="auto">
          <a:xfrm flipH="1" flipV="1">
            <a:off x="3068504" y="4133028"/>
            <a:ext cx="1722763" cy="42146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7" name="Group 26"/>
          <p:cNvGrpSpPr/>
          <p:nvPr/>
        </p:nvGrpSpPr>
        <p:grpSpPr>
          <a:xfrm>
            <a:off x="374146" y="2656202"/>
            <a:ext cx="1680000" cy="2754302"/>
            <a:chOff x="265259" y="3315528"/>
            <a:chExt cx="1680000" cy="275430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59" y="3549830"/>
              <a:ext cx="1680000" cy="2520000"/>
            </a:xfrm>
            <a:prstGeom prst="rect">
              <a:avLst/>
            </a:prstGeom>
          </p:spPr>
        </p:pic>
        <p:sp>
          <p:nvSpPr>
            <p:cNvPr id="29" name="Text Box 11"/>
            <p:cNvSpPr txBox="1">
              <a:spLocks noChangeArrowheads="1"/>
            </p:cNvSpPr>
            <p:nvPr/>
          </p:nvSpPr>
          <p:spPr bwMode="auto">
            <a:xfrm>
              <a:off x="626873" y="3315528"/>
              <a:ext cx="112178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b="1" dirty="0"/>
                <a:t>West Coast</a:t>
              </a:r>
            </a:p>
          </p:txBody>
        </p:sp>
      </p:grpSp>
      <p:cxnSp>
        <p:nvCxnSpPr>
          <p:cNvPr id="30" name="Straight Connector 29"/>
          <p:cNvCxnSpPr/>
          <p:nvPr/>
        </p:nvCxnSpPr>
        <p:spPr bwMode="auto">
          <a:xfrm flipH="1" flipV="1">
            <a:off x="6128495" y="4263291"/>
            <a:ext cx="1722763" cy="42146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1" name="Group 30"/>
          <p:cNvGrpSpPr/>
          <p:nvPr/>
        </p:nvGrpSpPr>
        <p:grpSpPr>
          <a:xfrm>
            <a:off x="7376109" y="3633023"/>
            <a:ext cx="1680000" cy="2783004"/>
            <a:chOff x="6732379" y="3454028"/>
            <a:chExt cx="1680000" cy="2783004"/>
          </a:xfrm>
        </p:grpSpPr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7041305" y="3454028"/>
              <a:ext cx="112178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b="1" dirty="0"/>
                <a:t>East Coast</a:t>
              </a: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379" y="3717032"/>
              <a:ext cx="1680000" cy="2520000"/>
            </a:xfrm>
            <a:prstGeom prst="rect">
              <a:avLst/>
            </a:prstGeom>
          </p:spPr>
        </p:pic>
      </p:grpSp>
      <p:cxnSp>
        <p:nvCxnSpPr>
          <p:cNvPr id="34" name="Straight Connector 33"/>
          <p:cNvCxnSpPr/>
          <p:nvPr/>
        </p:nvCxnSpPr>
        <p:spPr bwMode="auto">
          <a:xfrm flipH="1">
            <a:off x="6207129" y="1455745"/>
            <a:ext cx="1168981" cy="23527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5" name="Group 34"/>
          <p:cNvGrpSpPr/>
          <p:nvPr/>
        </p:nvGrpSpPr>
        <p:grpSpPr>
          <a:xfrm>
            <a:off x="7152850" y="136477"/>
            <a:ext cx="1680000" cy="2790002"/>
            <a:chOff x="6612126" y="286916"/>
            <a:chExt cx="1680000" cy="2790002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2126" y="556918"/>
              <a:ext cx="1680000" cy="2520000"/>
            </a:xfrm>
            <a:prstGeom prst="rect">
              <a:avLst/>
            </a:prstGeom>
          </p:spPr>
        </p:pic>
        <p:sp>
          <p:nvSpPr>
            <p:cNvPr id="37" name="Text Box 11"/>
            <p:cNvSpPr txBox="1">
              <a:spLocks noChangeArrowheads="1"/>
            </p:cNvSpPr>
            <p:nvPr/>
          </p:nvSpPr>
          <p:spPr bwMode="auto">
            <a:xfrm>
              <a:off x="7028932" y="286916"/>
              <a:ext cx="112178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b="1" dirty="0"/>
                <a:t>Shetland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03215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157" y="199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Survey indices – Abundance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15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-1905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77" y="1412776"/>
            <a:ext cx="4199328" cy="252000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77" y="4278327"/>
            <a:ext cx="4199328" cy="252000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672" y="2369064"/>
            <a:ext cx="4199328" cy="2520000"/>
          </a:xfrm>
          <a:prstGeom prst="rect">
            <a:avLst/>
          </a:prstGeom>
        </p:spPr>
      </p:pic>
      <p:sp>
        <p:nvSpPr>
          <p:cNvPr id="43" name="Text Box 11"/>
          <p:cNvSpPr txBox="1">
            <a:spLocks noChangeArrowheads="1"/>
          </p:cNvSpPr>
          <p:nvPr/>
        </p:nvSpPr>
        <p:spPr bwMode="auto">
          <a:xfrm>
            <a:off x="2061050" y="1361557"/>
            <a:ext cx="112178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 b="1" dirty="0"/>
              <a:t>East Coast</a:t>
            </a:r>
          </a:p>
        </p:txBody>
      </p:sp>
      <p:sp>
        <p:nvSpPr>
          <p:cNvPr id="44" name="Text Box 11"/>
          <p:cNvSpPr txBox="1">
            <a:spLocks noChangeArrowheads="1"/>
          </p:cNvSpPr>
          <p:nvPr/>
        </p:nvSpPr>
        <p:spPr bwMode="auto">
          <a:xfrm>
            <a:off x="1979712" y="4139827"/>
            <a:ext cx="112178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 b="1" dirty="0"/>
              <a:t>West Coast</a:t>
            </a:r>
          </a:p>
        </p:txBody>
      </p:sp>
      <p:sp>
        <p:nvSpPr>
          <p:cNvPr id="45" name="Text Box 11"/>
          <p:cNvSpPr txBox="1">
            <a:spLocks noChangeArrowheads="1"/>
          </p:cNvSpPr>
          <p:nvPr/>
        </p:nvSpPr>
        <p:spPr bwMode="auto">
          <a:xfrm>
            <a:off x="6483445" y="2177690"/>
            <a:ext cx="112178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 b="1" dirty="0"/>
              <a:t>Shetland</a:t>
            </a:r>
          </a:p>
        </p:txBody>
      </p:sp>
    </p:spTree>
    <p:extLst>
      <p:ext uri="{BB962C8B-B14F-4D97-AF65-F5344CB8AC3E}">
        <p14:creationId xmlns:p14="http://schemas.microsoft.com/office/powerpoint/2010/main" val="381002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Crab and lobster - Advice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 bwMode="auto">
          <a:xfrm>
            <a:off x="184150" y="1277613"/>
            <a:ext cx="11963400" cy="5347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spcBef>
                <a:spcPct val="50000"/>
              </a:spcBef>
            </a:pPr>
            <a:r>
              <a:rPr lang="en-GB" altLang="en-US" sz="2400" dirty="0"/>
              <a:t>Most stocks </a:t>
            </a:r>
            <a:r>
              <a:rPr lang="en-GB" sz="2400" dirty="0"/>
              <a:t>fished close to or above F</a:t>
            </a:r>
            <a:r>
              <a:rPr lang="en-GB" sz="2400" baseline="-25000" dirty="0"/>
              <a:t>MSY</a:t>
            </a:r>
            <a:endParaRPr lang="en-GB" altLang="en-US" sz="2400" baseline="-25000" dirty="0"/>
          </a:p>
          <a:p>
            <a:pPr>
              <a:spcBef>
                <a:spcPct val="50000"/>
              </a:spcBef>
            </a:pPr>
            <a:endParaRPr lang="en-GB" altLang="en-US" sz="2400" dirty="0"/>
          </a:p>
          <a:p>
            <a:pPr>
              <a:spcBef>
                <a:spcPct val="50000"/>
              </a:spcBef>
            </a:pPr>
            <a:r>
              <a:rPr lang="en-GB" altLang="en-US" sz="2400" dirty="0"/>
              <a:t>Recommendation for reduction in fishing mortality (stocks fished above </a:t>
            </a:r>
            <a:r>
              <a:rPr lang="en-GB" sz="2400" dirty="0"/>
              <a:t>F</a:t>
            </a:r>
            <a:r>
              <a:rPr lang="en-GB" sz="2400" baseline="-25000" dirty="0"/>
              <a:t>MSY</a:t>
            </a:r>
            <a:r>
              <a:rPr lang="en-GB" altLang="en-US" sz="2400" dirty="0"/>
              <a:t>)</a:t>
            </a:r>
          </a:p>
          <a:p>
            <a:pPr>
              <a:spcBef>
                <a:spcPct val="50000"/>
              </a:spcBef>
            </a:pPr>
            <a:endParaRPr lang="en-GB" altLang="en-US" sz="2400" dirty="0"/>
          </a:p>
          <a:p>
            <a:pPr>
              <a:spcBef>
                <a:spcPct val="50000"/>
              </a:spcBef>
            </a:pPr>
            <a:r>
              <a:rPr lang="en-GB" altLang="en-US" sz="2400" dirty="0"/>
              <a:t>Growth overfishing vs. recruitment overfishing</a:t>
            </a:r>
          </a:p>
          <a:p>
            <a:pPr>
              <a:spcBef>
                <a:spcPct val="50000"/>
              </a:spcBef>
              <a:buFontTx/>
              <a:buChar char="-"/>
            </a:pPr>
            <a:endParaRPr lang="en-GB" altLang="en-US" sz="2400" dirty="0"/>
          </a:p>
          <a:p>
            <a:pPr>
              <a:spcBef>
                <a:spcPct val="50000"/>
              </a:spcBef>
            </a:pPr>
            <a:r>
              <a:rPr lang="en-GB" altLang="en-US" sz="2400" dirty="0"/>
              <a:t>Combine stock assessment techniques with other length-based indicators (LBI)</a:t>
            </a:r>
          </a:p>
          <a:p>
            <a:pPr>
              <a:spcBef>
                <a:spcPct val="50000"/>
              </a:spcBef>
            </a:pPr>
            <a:endParaRPr lang="en-GB" altLang="en-US" sz="2400" dirty="0"/>
          </a:p>
          <a:p>
            <a:pPr>
              <a:spcBef>
                <a:spcPct val="50000"/>
              </a:spcBef>
            </a:pPr>
            <a:r>
              <a:rPr lang="en-GB" altLang="en-US" sz="2400" dirty="0"/>
              <a:t>LBI mostly in agreement with LCA</a:t>
            </a:r>
          </a:p>
          <a:p>
            <a:pPr>
              <a:spcBef>
                <a:spcPct val="50000"/>
              </a:spcBef>
            </a:pPr>
            <a:endParaRPr lang="en-GB" altLang="en-US" sz="2400" dirty="0"/>
          </a:p>
          <a:p>
            <a:pPr>
              <a:spcBef>
                <a:spcPct val="50000"/>
              </a:spcBef>
            </a:pPr>
            <a:r>
              <a:rPr lang="en-GB" altLang="en-US" sz="2400" dirty="0"/>
              <a:t>Best to interpret LCA with other information such LPUE</a:t>
            </a:r>
          </a:p>
          <a:p>
            <a:pPr>
              <a:spcBef>
                <a:spcPct val="50000"/>
              </a:spcBef>
            </a:pPr>
            <a:endParaRPr lang="en-GB" altLang="en-US" sz="2400" dirty="0"/>
          </a:p>
          <a:p>
            <a:pPr>
              <a:spcBef>
                <a:spcPct val="50000"/>
              </a:spcBef>
            </a:pPr>
            <a:endParaRPr lang="en-GB" altLang="en-US" sz="2400" dirty="0"/>
          </a:p>
          <a:p>
            <a:pPr>
              <a:spcBef>
                <a:spcPct val="50000"/>
              </a:spcBef>
            </a:pP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37164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Crab and Lobster assessments (2016-2019)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381481" y="1449241"/>
            <a:ext cx="11176110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Aiming to provide stock assessments every 3 years (brown crab, velvet crab, European lobster)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endParaRPr lang="en-US" altLang="en-US" sz="22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2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2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 assessments:</a:t>
            </a:r>
            <a:endParaRPr lang="en-GB" altLang="en-US" sz="22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 rotWithShape="1">
          <a:blip r:embed="rId3"/>
          <a:srcRect l="66540" t="10794" r="18425" b="13774"/>
          <a:stretch/>
        </p:blipFill>
        <p:spPr>
          <a:xfrm>
            <a:off x="381480" y="3530600"/>
            <a:ext cx="1800000" cy="2520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4" name="Picture 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636088" y="3530600"/>
            <a:ext cx="1800000" cy="2520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9153" y="3530600"/>
            <a:ext cx="1800000" cy="2520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2851" y="3530600"/>
            <a:ext cx="1795935" cy="2520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0726" y="3530600"/>
            <a:ext cx="1797945" cy="2520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2" name="Text Box 21"/>
          <p:cNvSpPr txBox="1">
            <a:spLocks noChangeArrowheads="1"/>
          </p:cNvSpPr>
          <p:nvPr/>
        </p:nvSpPr>
        <p:spPr bwMode="auto">
          <a:xfrm>
            <a:off x="495781" y="6279789"/>
            <a:ext cx="140921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altLang="en-US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2002-2005</a:t>
            </a:r>
            <a:endParaRPr lang="en-GB" altLang="en-US" sz="2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3" name="Text Box 21"/>
          <p:cNvSpPr txBox="1">
            <a:spLocks noChangeArrowheads="1"/>
          </p:cNvSpPr>
          <p:nvPr/>
        </p:nvSpPr>
        <p:spPr bwMode="auto">
          <a:xfrm>
            <a:off x="2772114" y="6268755"/>
            <a:ext cx="140921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altLang="en-US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2006-2008</a:t>
            </a:r>
            <a:endParaRPr lang="en-GB" altLang="en-US" sz="2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5" name="Text Box 21"/>
          <p:cNvSpPr txBox="1">
            <a:spLocks noChangeArrowheads="1"/>
          </p:cNvSpPr>
          <p:nvPr/>
        </p:nvSpPr>
        <p:spPr bwMode="auto">
          <a:xfrm>
            <a:off x="5072592" y="6254389"/>
            <a:ext cx="140921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altLang="en-US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2009-2012</a:t>
            </a:r>
            <a:endParaRPr lang="en-GB" altLang="en-US" sz="2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6" name="Text Box 21"/>
          <p:cNvSpPr txBox="1">
            <a:spLocks noChangeArrowheads="1"/>
          </p:cNvSpPr>
          <p:nvPr/>
        </p:nvSpPr>
        <p:spPr bwMode="auto">
          <a:xfrm>
            <a:off x="7419628" y="6257420"/>
            <a:ext cx="140921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altLang="en-US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2013-2015</a:t>
            </a:r>
            <a:endParaRPr lang="en-GB" altLang="en-US" sz="2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9914196" y="6254088"/>
            <a:ext cx="140921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altLang="en-US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2016-2019</a:t>
            </a:r>
            <a:endParaRPr lang="en-GB" altLang="en-US" sz="22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712CAA-8A57-2A7C-4110-A5EEF225A13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1155" t="14308" r="1155" b="43552"/>
          <a:stretch/>
        </p:blipFill>
        <p:spPr>
          <a:xfrm>
            <a:off x="332064" y="72986"/>
            <a:ext cx="11364155" cy="671202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0301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Crab and lobster - Advice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 bwMode="auto">
          <a:xfrm>
            <a:off x="184150" y="1339180"/>
            <a:ext cx="11963400" cy="51124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altLang="en-US" sz="2400" dirty="0"/>
              <a:t>Can advise for % decrease (increase) in F to reach F</a:t>
            </a:r>
            <a:r>
              <a:rPr lang="en-GB" altLang="en-US" sz="2400" baseline="-25000" dirty="0"/>
              <a:t>MSY</a:t>
            </a:r>
            <a:r>
              <a:rPr lang="en-GB" altLang="en-US" sz="2400" dirty="0"/>
              <a:t> proxy</a:t>
            </a:r>
          </a:p>
          <a:p>
            <a:pPr marL="0" indent="0">
              <a:buNone/>
            </a:pPr>
            <a:endParaRPr lang="en-GB" altLang="en-US" sz="2400" dirty="0"/>
          </a:p>
          <a:p>
            <a:r>
              <a:rPr lang="en-GB" altLang="en-US" sz="2400" dirty="0"/>
              <a:t>Translate to effort – assuming direct relationship F &amp; effort.</a:t>
            </a:r>
          </a:p>
          <a:p>
            <a:pPr marL="0" indent="0">
              <a:buNone/>
            </a:pPr>
            <a:r>
              <a:rPr lang="en-GB" altLang="en-US" sz="2400" dirty="0"/>
              <a:t>What measure of effort?  How many creels?</a:t>
            </a:r>
          </a:p>
          <a:p>
            <a:endParaRPr lang="en-GB" altLang="en-US" sz="2400" dirty="0"/>
          </a:p>
          <a:p>
            <a:r>
              <a:rPr lang="en-GB" altLang="en-US" sz="2400" dirty="0"/>
              <a:t>Translation to catches require knowledge of abundance (trends)</a:t>
            </a:r>
          </a:p>
          <a:p>
            <a:pPr marL="0" indent="0">
              <a:buNone/>
            </a:pPr>
            <a:endParaRPr lang="en-GB" altLang="en-US" sz="2400" dirty="0"/>
          </a:p>
          <a:p>
            <a:r>
              <a:rPr lang="en-GB" altLang="en-US" sz="2400" dirty="0"/>
              <a:t>Survey trends available for brown crab (not at the stock level)</a:t>
            </a:r>
          </a:p>
          <a:p>
            <a:endParaRPr lang="en-GB" altLang="en-US" sz="2400" dirty="0"/>
          </a:p>
          <a:p>
            <a:r>
              <a:rPr lang="en-GB" sz="2400" dirty="0"/>
              <a:t>Additional information, e.g. factors affecting catchability - engaging with fishers and industry.</a:t>
            </a:r>
            <a:endParaRPr lang="en-GB" altLang="en-US" sz="2400" dirty="0"/>
          </a:p>
          <a:p>
            <a:pPr eaLnBrk="1" hangingPunct="1">
              <a:spcBef>
                <a:spcPts val="4000"/>
              </a:spcBef>
            </a:pPr>
            <a:endParaRPr lang="en-GB" altLang="en-US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5719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Ongoing work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 bwMode="auto">
          <a:xfrm>
            <a:off x="228600" y="1488906"/>
            <a:ext cx="11747500" cy="489585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ts val="4000"/>
              </a:spcBef>
            </a:pPr>
            <a:r>
              <a:rPr lang="en-GB" altLang="en-US" sz="2400" dirty="0">
                <a:cs typeface="Arial" charset="0"/>
              </a:rPr>
              <a:t>VMS allows detailed mapping of fishing activity - potential to estimate fishing effort/LPUE</a:t>
            </a:r>
          </a:p>
          <a:p>
            <a:pPr eaLnBrk="1" hangingPunct="1">
              <a:spcBef>
                <a:spcPts val="4000"/>
              </a:spcBef>
            </a:pPr>
            <a:r>
              <a:rPr lang="en-GB" altLang="en-US" sz="2400" dirty="0">
                <a:cs typeface="Arial" charset="0"/>
              </a:rPr>
              <a:t>Size-at-maturity work</a:t>
            </a:r>
          </a:p>
          <a:p>
            <a:pPr eaLnBrk="1" hangingPunct="1">
              <a:spcBef>
                <a:spcPts val="4000"/>
              </a:spcBef>
            </a:pPr>
            <a:r>
              <a:rPr lang="en-GB" altLang="en-US" sz="2400" dirty="0">
                <a:cs typeface="Arial" charset="0"/>
              </a:rPr>
              <a:t>Survey analysis (scallop by-catch and IBTS) – spatial distribution of brown crab</a:t>
            </a:r>
          </a:p>
          <a:p>
            <a:pPr eaLnBrk="1" hangingPunct="1">
              <a:spcBef>
                <a:spcPts val="4000"/>
              </a:spcBef>
            </a:pPr>
            <a:r>
              <a:rPr lang="en-GB" altLang="en-US" sz="2400" dirty="0">
                <a:cs typeface="Arial" charset="0"/>
              </a:rPr>
              <a:t>Discard data analysis – some brown crab observer trips available</a:t>
            </a:r>
          </a:p>
          <a:p>
            <a:pPr eaLnBrk="1" hangingPunct="1">
              <a:spcBef>
                <a:spcPts val="4000"/>
              </a:spcBef>
            </a:pPr>
            <a:r>
              <a:rPr lang="pt-PT" altLang="en-US" sz="2400" dirty="0">
                <a:cs typeface="Arial" charset="0"/>
              </a:rPr>
              <a:t>Stock Assessments: LCA </a:t>
            </a:r>
            <a:r>
              <a:rPr lang="en-GB" altLang="en-US" sz="2400" dirty="0">
                <a:cs typeface="Arial" charset="0"/>
              </a:rPr>
              <a:t>(</a:t>
            </a:r>
            <a:r>
              <a:rPr lang="pt-PT" altLang="en-US" sz="2400" dirty="0">
                <a:cs typeface="Arial" charset="0"/>
              </a:rPr>
              <a:t>2016-2019), other methods?</a:t>
            </a:r>
            <a:endParaRPr lang="en-GB" altLang="en-US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1848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outdoor, nature&#10;&#10;Description automatically generated">
            <a:extLst>
              <a:ext uri="{FF2B5EF4-FFF2-40B4-BE49-F238E27FC236}">
                <a16:creationId xmlns:a16="http://schemas.microsoft.com/office/drawing/2014/main" id="{5DBDE5C8-163E-8E77-21EF-3E6C118D3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F749FD-D544-A48A-B01F-524443BBCFF7}"/>
              </a:ext>
            </a:extLst>
          </p:cNvPr>
          <p:cNvSpPr txBox="1"/>
          <p:nvPr/>
        </p:nvSpPr>
        <p:spPr>
          <a:xfrm>
            <a:off x="276003" y="395589"/>
            <a:ext cx="8760752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Crab and Lobster Stock Assessments</a:t>
            </a:r>
            <a:br>
              <a:rPr 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2016-2019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84BC6A-2919-316E-4475-DF9873699E78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ubtitle 7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65617" y="4087921"/>
            <a:ext cx="6400800" cy="66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indent="0" eaLnBrk="1" hangingPunct="1">
              <a:buFontTx/>
              <a:buNone/>
            </a:pPr>
            <a:endParaRPr lang="en-GB" altLang="en-US" sz="1600" dirty="0">
              <a:solidFill>
                <a:schemeClr val="bg1"/>
              </a:solidFill>
            </a:endParaRPr>
          </a:p>
          <a:p>
            <a:pPr marL="0" indent="0" eaLnBrk="1" hangingPunct="1">
              <a:buFontTx/>
              <a:buNone/>
            </a:pPr>
            <a:endParaRPr lang="en-GB" altLang="en-US" sz="1600" dirty="0">
              <a:solidFill>
                <a:schemeClr val="bg1"/>
              </a:solidFill>
            </a:endParaRPr>
          </a:p>
        </p:txBody>
      </p:sp>
      <p:sp>
        <p:nvSpPr>
          <p:cNvPr id="7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 txBox="1">
            <a:spLocks noChangeArrowheads="1"/>
          </p:cNvSpPr>
          <p:nvPr/>
        </p:nvSpPr>
        <p:spPr>
          <a:xfrm>
            <a:off x="4026620" y="3402436"/>
            <a:ext cx="3926533" cy="104647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004B8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altLang="en-US" dirty="0">
                <a:solidFill>
                  <a:schemeClr val="bg1"/>
                </a:solidFill>
              </a:rPr>
              <a:t>Thank you</a:t>
            </a:r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155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Crab and Lobster assessment units in Scotland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20" descr="assess are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7" t="5792" r="2650" b="7449"/>
          <a:stretch>
            <a:fillRect/>
          </a:stretch>
        </p:blipFill>
        <p:spPr bwMode="auto">
          <a:xfrm>
            <a:off x="323850" y="1125538"/>
            <a:ext cx="4541838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5219700" y="2349500"/>
            <a:ext cx="643255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Management Units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endParaRPr lang="en-US" altLang="en-US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the landings reporting system</a:t>
            </a:r>
            <a:endParaRPr lang="en-GB" altLang="en-US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0920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83000" y="188277"/>
            <a:ext cx="49657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Brown crab - landings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8" name="Group 74"/>
          <p:cNvGraphicFramePr>
            <a:graphicFrameLocks noGrp="1"/>
          </p:cNvGraphicFramePr>
          <p:nvPr>
            <p:ph idx="1"/>
          </p:nvPr>
        </p:nvGraphicFramePr>
        <p:xfrm>
          <a:off x="107504" y="332656"/>
          <a:ext cx="2819400" cy="6202262"/>
        </p:xfrm>
        <a:graphic>
          <a:graphicData uri="http://schemas.openxmlformats.org/drawingml/2006/table">
            <a:tbl>
              <a:tblPr/>
              <a:tblGrid>
                <a:gridCol w="1409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22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Year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Landings (</a:t>
                      </a:r>
                      <a:r>
                        <a:rPr kumimoji="0" lang="en-US" altLang="en-US" sz="1800" b="0" i="0" u="none" strike="noStrike" cap="none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tonnes</a:t>
                      </a: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)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2012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10890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55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10891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1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anose="02020603050405020304" pitchFamily="18" charset="0"/>
                        </a:rPr>
                        <a:t>12306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anose="02020603050405020304" pitchFamily="18" charset="0"/>
                        </a:rPr>
                        <a:t>11087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1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anose="02020603050405020304" pitchFamily="18" charset="0"/>
                        </a:rPr>
                        <a:t>12141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anose="02020603050405020304" pitchFamily="18" charset="0"/>
                        </a:rPr>
                        <a:t>11600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anose="02020603050405020304" pitchFamily="18" charset="0"/>
                        </a:rPr>
                        <a:t>10423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2019</a:t>
                      </a:r>
                      <a:endParaRPr lang="en-GB" sz="1600">
                        <a:latin typeface="+mn-lt"/>
                      </a:endParaRP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anose="02020603050405020304" pitchFamily="18" charset="0"/>
                        </a:rPr>
                        <a:t>9818</a:t>
                      </a:r>
                      <a:endParaRPr lang="en-GB" sz="1600" b="0">
                        <a:latin typeface="+mn-lt"/>
                      </a:endParaRP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2020</a:t>
                      </a:r>
                      <a:endParaRPr lang="en-GB" sz="1600">
                        <a:latin typeface="+mn-lt"/>
                      </a:endParaRP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>
                          <a:latin typeface="+mn-lt"/>
                        </a:rPr>
                        <a:t>6635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2021</a:t>
                      </a:r>
                      <a:endParaRPr lang="en-GB" sz="1600">
                        <a:latin typeface="+mn-lt"/>
                      </a:endParaRP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>
                          <a:latin typeface="+mn-lt"/>
                        </a:rPr>
                        <a:t>6442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295" y="1916832"/>
            <a:ext cx="6610257" cy="33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664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83000" y="188277"/>
            <a:ext cx="49657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Velvet crab - landings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8" name="Group 74"/>
          <p:cNvGraphicFramePr>
            <a:graphicFrameLocks noGrp="1"/>
          </p:cNvGraphicFramePr>
          <p:nvPr>
            <p:ph idx="1"/>
          </p:nvPr>
        </p:nvGraphicFramePr>
        <p:xfrm>
          <a:off x="107504" y="332656"/>
          <a:ext cx="2819400" cy="6202262"/>
        </p:xfrm>
        <a:graphic>
          <a:graphicData uri="http://schemas.openxmlformats.org/drawingml/2006/table">
            <a:tbl>
              <a:tblPr/>
              <a:tblGrid>
                <a:gridCol w="1409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22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Year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Landings (</a:t>
                      </a:r>
                      <a:r>
                        <a:rPr kumimoji="0" lang="en-US" altLang="en-US" sz="1800" b="0" i="0" u="none" strike="noStrike" cap="none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tonnes</a:t>
                      </a: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)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2012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2032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55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1576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1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1641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1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1597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2019</a:t>
                      </a:r>
                      <a:endParaRPr lang="en-GB" sz="1600">
                        <a:latin typeface="+mn-lt"/>
                      </a:endParaRP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1565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2020</a:t>
                      </a:r>
                      <a:endParaRPr lang="en-GB" sz="1600">
                        <a:latin typeface="+mn-lt"/>
                      </a:endParaRP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1563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2021</a:t>
                      </a:r>
                      <a:endParaRPr lang="en-GB" sz="1600">
                        <a:latin typeface="+mn-lt"/>
                      </a:endParaRP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687" y="1955587"/>
            <a:ext cx="6610257" cy="33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57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83000" y="188277"/>
            <a:ext cx="49657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Lobster- landings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8" name="Group 74"/>
          <p:cNvGraphicFramePr>
            <a:graphicFrameLocks noGrp="1"/>
          </p:cNvGraphicFramePr>
          <p:nvPr>
            <p:ph idx="1"/>
          </p:nvPr>
        </p:nvGraphicFramePr>
        <p:xfrm>
          <a:off x="107504" y="332656"/>
          <a:ext cx="2819400" cy="6202262"/>
        </p:xfrm>
        <a:graphic>
          <a:graphicData uri="http://schemas.openxmlformats.org/drawingml/2006/table">
            <a:tbl>
              <a:tblPr/>
              <a:tblGrid>
                <a:gridCol w="1409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22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Year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Landings (</a:t>
                      </a:r>
                      <a:r>
                        <a:rPr kumimoji="0" lang="en-US" altLang="en-US" sz="1800" b="0" i="0" u="none" strike="noStrike" cap="none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tonnes</a:t>
                      </a: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)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2012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1132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L="90000" marR="90000" marT="46805" marB="46805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55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1026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L="90000" marR="90000" marT="46805" marB="46805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1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1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1208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L="90000" marR="90000" marT="46805" marB="46805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1042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1" charset="-128"/>
                      </a:endParaRPr>
                    </a:p>
                  </a:txBody>
                  <a:tcPr marL="90000" marR="90000" marT="46805" marB="46805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1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</a:rPr>
                        <a:t>1151</a:t>
                      </a:r>
                    </a:p>
                  </a:txBody>
                  <a:tcPr marL="90000" marR="90000" marT="46805" marB="46805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</a:rPr>
                        <a:t>1214</a:t>
                      </a:r>
                    </a:p>
                  </a:txBody>
                  <a:tcPr marL="90000" marR="90000" marT="46805" marB="46805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</a:rPr>
                        <a:t>1216</a:t>
                      </a:r>
                    </a:p>
                  </a:txBody>
                  <a:tcPr marL="90000" marR="90000" marT="46805" marB="46805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2019</a:t>
                      </a:r>
                      <a:endParaRPr lang="en-GB" sz="1600">
                        <a:latin typeface="+mn-lt"/>
                      </a:endParaRP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</a:rPr>
                        <a:t>1191</a:t>
                      </a:r>
                    </a:p>
                  </a:txBody>
                  <a:tcPr marL="90000" marR="90000" marT="46805" marB="46805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2020</a:t>
                      </a:r>
                      <a:endParaRPr lang="en-GB" sz="1600">
                        <a:latin typeface="+mn-lt"/>
                      </a:endParaRP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</a:rPr>
                        <a:t>1089</a:t>
                      </a:r>
                    </a:p>
                  </a:txBody>
                  <a:tcPr marL="90000" marR="90000" marT="46805" marB="46805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5527">
                <a:tc>
                  <a:txBody>
                    <a:bodyPr/>
                    <a:lstStyle/>
                    <a:p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1" charset="-128"/>
                          <a:cs typeface="Times New Roman" pitchFamily="18" charset="0"/>
                        </a:rPr>
                        <a:t>2021</a:t>
                      </a:r>
                      <a:endParaRPr lang="en-GB" sz="1600">
                        <a:latin typeface="+mn-lt"/>
                      </a:endParaRPr>
                    </a:p>
                  </a:txBody>
                  <a:tcPr marL="90000" marR="90000" marT="46792" marB="46792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/>
                        <a:t>1146</a:t>
                      </a:r>
                    </a:p>
                  </a:txBody>
                  <a:tcPr marL="90000" marR="90000" marT="46805" marB="46805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772815"/>
            <a:ext cx="6466556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425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199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Assessment data sources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 bwMode="auto">
          <a:xfrm>
            <a:off x="228600" y="1059780"/>
            <a:ext cx="11747500" cy="21596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4000"/>
              </a:spcBef>
            </a:pPr>
            <a:r>
              <a:rPr lang="en-GB" altLang="en-US" sz="2400" dirty="0">
                <a:cs typeface="Arial" charset="0"/>
              </a:rPr>
              <a:t>Official landings data</a:t>
            </a:r>
          </a:p>
          <a:p>
            <a:pPr>
              <a:spcBef>
                <a:spcPts val="4000"/>
              </a:spcBef>
            </a:pPr>
            <a:r>
              <a:rPr lang="en-GB" altLang="en-US" sz="2400" dirty="0">
                <a:cs typeface="Arial" charset="0"/>
              </a:rPr>
              <a:t>Scientific Sampling Programme (numbers at length)</a:t>
            </a:r>
          </a:p>
          <a:p>
            <a:pPr>
              <a:spcBef>
                <a:spcPts val="4000"/>
              </a:spcBef>
            </a:pPr>
            <a:r>
              <a:rPr lang="en-GB" altLang="en-US" sz="2400" dirty="0">
                <a:cs typeface="Arial" charset="0"/>
              </a:rPr>
              <a:t>Biological parameters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800" y="2659704"/>
            <a:ext cx="6396850" cy="399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59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1">
            <a:extLst>
              <a:ext uri="{FF2B5EF4-FFF2-40B4-BE49-F238E27FC236}">
                <a16:creationId xmlns:a16="http://schemas.microsoft.com/office/drawing/2014/main" id="{0725B2C5-00DF-26CB-15F9-56C42A32F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07" y="210416"/>
            <a:ext cx="10515600" cy="1046479"/>
          </a:xfrm>
        </p:spPr>
        <p:txBody>
          <a:bodyPr>
            <a:normAutofit/>
          </a:bodyPr>
          <a:lstStyle/>
          <a:p>
            <a:r>
              <a:rPr lang="en-GB" altLang="en-US" dirty="0"/>
              <a:t>Sampling Data</a:t>
            </a:r>
            <a:endParaRPr lang="en-US" altLang="en-US" b="1" dirty="0">
              <a:solidFill>
                <a:srgbClr val="004B8D"/>
              </a:solidFill>
            </a:endParaRPr>
          </a:p>
        </p:txBody>
      </p:sp>
      <p:pic>
        <p:nvPicPr>
          <p:cNvPr id="14" name="Picture 1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43DD5C2-3DB6-1DBE-2A9C-4C7659430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06" y="301894"/>
            <a:ext cx="2812744" cy="4096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9C24D-294A-8E9E-DA8F-D12B9A8BF332}"/>
              </a:ext>
            </a:extLst>
          </p:cNvPr>
          <p:cNvSpPr/>
          <p:nvPr/>
        </p:nvSpPr>
        <p:spPr>
          <a:xfrm>
            <a:off x="0" y="0"/>
            <a:ext cx="12192000" cy="13647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438149" y="1244600"/>
            <a:ext cx="11475632" cy="5847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342900" indent="-342900">
              <a:spcBef>
                <a:spcPct val="5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collected in ports/shellfish processors</a:t>
            </a:r>
          </a:p>
          <a:p>
            <a:pPr lvl="1">
              <a:spcBef>
                <a:spcPct val="5000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altLang="en-US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Length Frequency data (Sampling Programme)</a:t>
            </a:r>
          </a:p>
          <a:p>
            <a:pPr marL="342900" indent="-342900">
              <a:spcBef>
                <a:spcPct val="5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Size &amp; sex composition</a:t>
            </a:r>
          </a:p>
          <a:p>
            <a:pPr marL="342900" indent="-342900">
              <a:spcBef>
                <a:spcPct val="5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Discard data not collected regularly</a:t>
            </a:r>
          </a:p>
          <a:p>
            <a:pPr lvl="1">
              <a:spcBef>
                <a:spcPct val="5000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altLang="en-US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Some discard data available (2008/2010/2016)</a:t>
            </a:r>
          </a:p>
          <a:p>
            <a:pPr marL="342900" indent="-342900">
              <a:spcBef>
                <a:spcPct val="5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Main reasons to discard</a:t>
            </a:r>
          </a:p>
          <a:p>
            <a:pPr lvl="1">
              <a:spcBef>
                <a:spcPct val="5000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altLang="en-US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Size (below MLS) – high survival</a:t>
            </a:r>
          </a:p>
          <a:p>
            <a:pPr lvl="1">
              <a:spcBef>
                <a:spcPct val="5000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altLang="en-US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White/soft individuals</a:t>
            </a:r>
          </a:p>
          <a:p>
            <a:pPr lvl="1">
              <a:spcBef>
                <a:spcPct val="5000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altLang="en-US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Crippled/damaged animals</a:t>
            </a:r>
          </a:p>
          <a:p>
            <a:pPr marL="342900" indent="-342900">
              <a:spcBef>
                <a:spcPct val="5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directed survey data – scallop/trawl surveys indicators for brown crab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endParaRPr lang="en-US" altLang="en-US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448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S generic slide letterbox" id="{6D5BC972-F0B9-0547-8A58-647009908657}" vid="{576D1C91-AF3F-F14C-B887-8018C955DC4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21C778F7CC594FA75C73CB0D4CF218" ma:contentTypeVersion="8" ma:contentTypeDescription="Create a new document." ma:contentTypeScope="" ma:versionID="fb7d6025a375146e91511fe1b2e16374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c11ff93d75861dce795e9f17dd5e0254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45FA761-7C89-4EA9-A9FC-A0972DF05821}">
  <ds:schemaRefs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1324415-2D2F-411E-AF3E-479B087503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01F768-E83A-4281-BE6F-8055AECAB775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6084</TotalTime>
  <Words>783</Words>
  <Application>Microsoft Macintosh PowerPoint</Application>
  <PresentationFormat>Widescreen</PresentationFormat>
  <Paragraphs>221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PowerPoint Presentation</vt:lpstr>
      <vt:lpstr>Outline</vt:lpstr>
      <vt:lpstr>Crab and Lobster assessments (2016-2019)</vt:lpstr>
      <vt:lpstr>Crab and Lobster assessment units in Scotland</vt:lpstr>
      <vt:lpstr>Brown crab - landings</vt:lpstr>
      <vt:lpstr>Velvet crab - landings</vt:lpstr>
      <vt:lpstr>Lobster- landings</vt:lpstr>
      <vt:lpstr>Assessment data sources</vt:lpstr>
      <vt:lpstr>Sampling Data</vt:lpstr>
      <vt:lpstr>Sampling Data</vt:lpstr>
      <vt:lpstr>Sampling Data – length frequencies</vt:lpstr>
      <vt:lpstr>Length Cohort Analysis (LCA) (Jones, 1984)</vt:lpstr>
      <vt:lpstr>Length Cohort Analysis</vt:lpstr>
      <vt:lpstr>Length Cohort Analysis - Yield-per-Recruit (YPR)</vt:lpstr>
      <vt:lpstr>Length Cohort Analysis - Yield-per-Recruit (YPR)</vt:lpstr>
      <vt:lpstr>LCA results – Brown crab Fishing Mortality (F)</vt:lpstr>
      <vt:lpstr>LCA results – Brown crab</vt:lpstr>
      <vt:lpstr>LCA results – Brown crab</vt:lpstr>
      <vt:lpstr>PowerPoint Presentation</vt:lpstr>
      <vt:lpstr>LCA results – Velvet crab</vt:lpstr>
      <vt:lpstr>LCA results – Velvet crab</vt:lpstr>
      <vt:lpstr>PowerPoint Presentation</vt:lpstr>
      <vt:lpstr>LCA results – Lobster</vt:lpstr>
      <vt:lpstr>LCA results – Lobster</vt:lpstr>
      <vt:lpstr>Survey indices – Brown crab</vt:lpstr>
      <vt:lpstr>Survey indices - Variables of interest</vt:lpstr>
      <vt:lpstr>Survey indices – Brown crab</vt:lpstr>
      <vt:lpstr>Survey indices – Abundance</vt:lpstr>
      <vt:lpstr>Crab and lobster - Advice</vt:lpstr>
      <vt:lpstr>Crab and lobster - Advice</vt:lpstr>
      <vt:lpstr>Ongoing work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Mhairi Sinclair</dc:creator>
  <cp:lastModifiedBy>Krisztian Valyi</cp:lastModifiedBy>
  <cp:revision>57</cp:revision>
  <dcterms:created xsi:type="dcterms:W3CDTF">2018-01-12T14:00:07Z</dcterms:created>
  <dcterms:modified xsi:type="dcterms:W3CDTF">2026-05-12T13:12:30Z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0x010100AA21C778F7CC594FA75C73CB0D4CF218</vt:lpwstr>
  </property>
</Properties>
</file>